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2" r:id="rId1"/>
  </p:sldMasterIdLst>
  <p:sldIdLst>
    <p:sldId id="256" r:id="rId2"/>
    <p:sldId id="257" r:id="rId3"/>
    <p:sldId id="290" r:id="rId4"/>
    <p:sldId id="258" r:id="rId5"/>
    <p:sldId id="291" r:id="rId6"/>
    <p:sldId id="296" r:id="rId7"/>
    <p:sldId id="292" r:id="rId8"/>
    <p:sldId id="293" r:id="rId9"/>
    <p:sldId id="294" r:id="rId10"/>
    <p:sldId id="295" r:id="rId11"/>
    <p:sldId id="28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44" y="2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10/12/2018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0087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221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6613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8849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5459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305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4025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546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751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40709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7454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09123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8168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302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1435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422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629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10/12/2018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272855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0iITSmyYtIM?t=1522" TargetMode="External"/><Relationship Id="rId2" Type="http://schemas.openxmlformats.org/officeDocument/2006/relationships/hyperlink" Target="https://www.youtube.com/watch?v=hXOOPsgvC9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vocabular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PdX1vK03hRw&amp;feature=youtu.b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PdX1vK03hRw&amp;feature=youtu.be" TargetMode="External"/><Relationship Id="rId2" Type="http://schemas.openxmlformats.org/officeDocument/2006/relationships/hyperlink" Target="http://www.greyhoundnews.n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greyhoundnews.n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B2D1C-EE9E-4F1F-A890-41523454F84F}"/>
              </a:ext>
            </a:extLst>
          </p:cNvPr>
          <p:cNvSpPr>
            <a:spLocks noGrp="1"/>
          </p:cNvSpPr>
          <p:nvPr>
            <p:ph type="ctrTitle"/>
          </p:nvPr>
        </p:nvSpPr>
        <p:spPr/>
        <p:txBody>
          <a:bodyPr/>
          <a:lstStyle/>
          <a:p>
            <a:r>
              <a:rPr lang="en-US" dirty="0"/>
              <a:t>American Literature </a:t>
            </a:r>
          </a:p>
        </p:txBody>
      </p:sp>
      <p:sp>
        <p:nvSpPr>
          <p:cNvPr id="3" name="Subtitle 2">
            <a:extLst>
              <a:ext uri="{FF2B5EF4-FFF2-40B4-BE49-F238E27FC236}">
                <a16:creationId xmlns:a16="http://schemas.microsoft.com/office/drawing/2014/main" id="{FDA76BB5-74EE-4A33-A161-09EDDD200FA3}"/>
              </a:ext>
            </a:extLst>
          </p:cNvPr>
          <p:cNvSpPr>
            <a:spLocks noGrp="1"/>
          </p:cNvSpPr>
          <p:nvPr>
            <p:ph type="subTitle" idx="1"/>
          </p:nvPr>
        </p:nvSpPr>
        <p:spPr/>
        <p:txBody>
          <a:bodyPr/>
          <a:lstStyle/>
          <a:p>
            <a:r>
              <a:rPr lang="en-US" dirty="0"/>
              <a:t>Week 10</a:t>
            </a:r>
          </a:p>
          <a:p>
            <a:r>
              <a:rPr lang="en-US" dirty="0"/>
              <a:t>October 8</a:t>
            </a:r>
            <a:r>
              <a:rPr lang="en-US" baseline="30000" dirty="0"/>
              <a:t>th</a:t>
            </a:r>
            <a:r>
              <a:rPr lang="en-US" dirty="0"/>
              <a:t> -12th</a:t>
            </a:r>
          </a:p>
        </p:txBody>
      </p:sp>
    </p:spTree>
    <p:extLst>
      <p:ext uri="{BB962C8B-B14F-4D97-AF65-F5344CB8AC3E}">
        <p14:creationId xmlns:p14="http://schemas.microsoft.com/office/powerpoint/2010/main" val="4250622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“Sinners in the Hands of an Angry God” </a:t>
            </a:r>
            <a:endParaRPr lang="en-US" dirty="0"/>
          </a:p>
        </p:txBody>
      </p:sp>
      <p:sp>
        <p:nvSpPr>
          <p:cNvPr id="4" name="Rectangle 1"/>
          <p:cNvSpPr>
            <a:spLocks noGrp="1" noChangeArrowheads="1"/>
          </p:cNvSpPr>
          <p:nvPr>
            <p:ph idx="1"/>
          </p:nvPr>
        </p:nvSpPr>
        <p:spPr bwMode="auto">
          <a:xfrm>
            <a:off x="785004" y="2608267"/>
            <a:ext cx="10498347"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lvl="0" indent="0" defTabSz="914400" eaLnBrk="0" fontAlgn="base" hangingPunct="0">
              <a:spcBef>
                <a:spcPct val="0"/>
              </a:spcBef>
              <a:spcAft>
                <a:spcPct val="0"/>
              </a:spcAft>
              <a:buClrTx/>
              <a:buSzTx/>
              <a:buNone/>
            </a:pPr>
            <a:r>
              <a:rPr kumimoji="0" lang="en-US" altLang="en-US" sz="2100" b="0" i="0" u="none" strike="noStrike" cap="none" normalizeH="0" baseline="0" dirty="0" smtClean="0">
                <a:ln>
                  <a:noFill/>
                </a:ln>
                <a:solidFill>
                  <a:schemeClr val="tx1"/>
                </a:solidFill>
                <a:effectLst/>
                <a:latin typeface="Average"/>
                <a:cs typeface="Times New Roman" panose="02020603050405020304" pitchFamily="18" charset="0"/>
              </a:rPr>
              <a:t>Quick Write:</a:t>
            </a:r>
            <a:r>
              <a:rPr kumimoji="0" lang="en-US" altLang="en-US" sz="2100" b="0" i="0" u="none" strike="noStrike" cap="none" normalizeH="0" dirty="0" smtClean="0">
                <a:ln>
                  <a:noFill/>
                </a:ln>
                <a:solidFill>
                  <a:schemeClr val="tx1"/>
                </a:solidFill>
                <a:effectLst/>
                <a:latin typeface="Average"/>
                <a:cs typeface="Times New Roman" panose="02020603050405020304" pitchFamily="18" charset="0"/>
              </a:rPr>
              <a:t> </a:t>
            </a:r>
            <a:r>
              <a:rPr lang="en-US" dirty="0"/>
              <a:t>Jonathan Edwards, an famous Puritan preacher/writer, described God as one who “holds you over the pit of hell, much as one holds a spider, or some loathsome insect over the Fire.”  What does this quotation tell us about the Puritans’ relationship with their God? How would you feel if this were preached to you</a:t>
            </a:r>
            <a:r>
              <a:rPr lang="en-US" dirty="0" smtClean="0"/>
              <a:t>?</a:t>
            </a:r>
          </a:p>
          <a:p>
            <a:pPr marL="0" lvl="0" indent="0" defTabSz="914400" eaLnBrk="0" fontAlgn="base" hangingPunct="0">
              <a:spcBef>
                <a:spcPct val="0"/>
              </a:spcBef>
              <a:spcAft>
                <a:spcPct val="0"/>
              </a:spcAft>
              <a:buClrTx/>
              <a:buSzTx/>
              <a:buNone/>
            </a:pPr>
            <a:endParaRPr lang="en-US" dirty="0" smtClean="0"/>
          </a:p>
          <a:p>
            <a:pPr lvl="0" defTabSz="914400" eaLnBrk="0" fontAlgn="base" hangingPunct="0">
              <a:spcBef>
                <a:spcPct val="0"/>
              </a:spcBef>
              <a:spcAft>
                <a:spcPct val="0"/>
              </a:spcAft>
              <a:buClrTx/>
              <a:buSzTx/>
              <a:buFont typeface="Arial" panose="020B0604020202020204" pitchFamily="34" charset="0"/>
              <a:buChar char="•"/>
            </a:pPr>
            <a:r>
              <a:rPr kumimoji="0" lang="en-US" altLang="en-US" sz="2100" b="0" i="0" u="none" strike="noStrike" cap="none" normalizeH="0" baseline="0" dirty="0" smtClean="0">
                <a:ln>
                  <a:noFill/>
                </a:ln>
                <a:solidFill>
                  <a:schemeClr val="tx1"/>
                </a:solidFill>
                <a:effectLst/>
                <a:latin typeface="Average"/>
                <a:cs typeface="Times New Roman" panose="02020603050405020304" pitchFamily="18" charset="0"/>
              </a:rPr>
              <a:t>Listen to </a:t>
            </a:r>
            <a:r>
              <a:rPr kumimoji="0" lang="en-US" altLang="en-US" sz="2100" b="0" i="0" u="sng" strike="noStrike" cap="none" normalizeH="0" baseline="0" dirty="0" smtClean="0">
                <a:ln>
                  <a:noFill/>
                </a:ln>
                <a:solidFill>
                  <a:schemeClr val="tx1"/>
                </a:solidFill>
                <a:effectLst/>
                <a:latin typeface="Average"/>
                <a:cs typeface="Times New Roman" panose="02020603050405020304" pitchFamily="18" charset="0"/>
                <a:hlinkClick r:id="rId2"/>
              </a:rPr>
              <a:t>A Little More About Edwards</a:t>
            </a:r>
            <a:endParaRPr kumimoji="0" lang="en-US" altLang="en-US" sz="2100" b="0" i="0" u="none" strike="noStrike" cap="none" normalizeH="0" baseline="0" dirty="0" smtClean="0">
              <a:ln>
                <a:noFill/>
              </a:ln>
              <a:solidFill>
                <a:schemeClr val="tx1"/>
              </a:solidFill>
              <a:effectLst/>
              <a:latin typeface="Average"/>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100" b="0" i="0" u="none" strike="noStrike" cap="none" normalizeH="0" baseline="0" dirty="0" smtClean="0">
                <a:ln>
                  <a:noFill/>
                </a:ln>
                <a:solidFill>
                  <a:schemeClr val="tx1"/>
                </a:solidFill>
                <a:effectLst/>
                <a:latin typeface="Average"/>
                <a:cs typeface="Times New Roman" panose="02020603050405020304" pitchFamily="18" charset="0"/>
              </a:rPr>
              <a:t>“</a:t>
            </a:r>
            <a:r>
              <a:rPr kumimoji="0" lang="en-US" altLang="en-US" sz="2100" b="0" i="0" u="sng" strike="noStrike" cap="none" normalizeH="0" baseline="0" dirty="0" smtClean="0">
                <a:ln>
                  <a:noFill/>
                </a:ln>
                <a:solidFill>
                  <a:schemeClr val="tx1"/>
                </a:solidFill>
                <a:effectLst/>
                <a:latin typeface="Average"/>
                <a:cs typeface="Times New Roman" panose="02020603050405020304" pitchFamily="18" charset="0"/>
                <a:hlinkClick r:id="rId3"/>
              </a:rPr>
              <a:t>Sinners in the Hands of an Angry God</a:t>
            </a:r>
            <a:r>
              <a:rPr kumimoji="0" lang="en-US" altLang="en-US" sz="2100" b="0" i="0" u="none" strike="noStrike" cap="none" normalizeH="0" baseline="0" dirty="0" smtClean="0">
                <a:ln>
                  <a:noFill/>
                </a:ln>
                <a:solidFill>
                  <a:schemeClr val="tx1"/>
                </a:solidFill>
                <a:effectLst/>
                <a:latin typeface="Average"/>
                <a:cs typeface="Times New Roman" panose="02020603050405020304" pitchFamily="18" charset="0"/>
              </a:rPr>
              <a:t>”</a:t>
            </a:r>
            <a:endParaRPr kumimoji="0" lang="en-US" alt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100" b="0" i="0" u="none" strike="noStrike" cap="none" normalizeH="0" baseline="0" dirty="0" smtClean="0">
                <a:ln>
                  <a:noFill/>
                </a:ln>
                <a:solidFill>
                  <a:schemeClr val="tx1"/>
                </a:solidFill>
                <a:effectLst/>
                <a:latin typeface="Average"/>
                <a:cs typeface="Times New Roman" panose="02020603050405020304" pitchFamily="18" charset="0"/>
              </a:rPr>
              <a:t>Complete graphic organizer while you listen-pay attention to imagery</a:t>
            </a:r>
            <a:endParaRPr kumimoji="0" lang="en-US" alt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rPr>
              <a:t/>
            </a:r>
            <a:br>
              <a:rPr kumimoji="0" lang="en-US" altLang="en-US" sz="800" b="0" i="0" u="none" strike="noStrike" cap="none" normalizeH="0" baseline="0" dirty="0" smtClean="0">
                <a:ln>
                  <a:noFill/>
                </a:ln>
                <a:solidFill>
                  <a:schemeClr val="tx1"/>
                </a:solidFill>
                <a:effectLst/>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1570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Friday-October 12</a:t>
            </a:r>
            <a:r>
              <a:rPr lang="en-US" baseline="30000" dirty="0"/>
              <a:t>th</a:t>
            </a:r>
            <a:r>
              <a:rPr lang="en-US" dirty="0"/>
              <a:t> 		</a:t>
            </a:r>
          </a:p>
        </p:txBody>
      </p:sp>
      <p:sp>
        <p:nvSpPr>
          <p:cNvPr id="4" name="Rectangle 1"/>
          <p:cNvSpPr>
            <a:spLocks noGrp="1" noChangeArrowheads="1"/>
          </p:cNvSpPr>
          <p:nvPr>
            <p:ph idx="1"/>
          </p:nvPr>
        </p:nvSpPr>
        <p:spPr bwMode="auto">
          <a:xfrm>
            <a:off x="1155700" y="3115192"/>
            <a:ext cx="6290505"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Red</a:t>
            </a:r>
            <a:r>
              <a:rPr kumimoji="0" lang="en-US" altLang="en-US" sz="1800" b="0" i="0" u="none" strike="noStrike" cap="none" normalizeH="0" dirty="0" smtClean="0">
                <a:ln>
                  <a:noFill/>
                </a:ln>
                <a:solidFill>
                  <a:schemeClr val="tx1"/>
                </a:solidFill>
                <a:effectLst/>
                <a:latin typeface="Arial" panose="020B0604020202020204" pitchFamily="34" charset="0"/>
              </a:rPr>
              <a:t> Scare/McCarthyism </a:t>
            </a:r>
            <a:r>
              <a:rPr kumimoji="0" lang="en-US" altLang="en-US" sz="1800" b="0" i="0" u="none" strike="noStrike" cap="none" normalizeH="0" dirty="0" err="1" smtClean="0">
                <a:ln>
                  <a:noFill/>
                </a:ln>
                <a:solidFill>
                  <a:schemeClr val="tx1"/>
                </a:solidFill>
                <a:effectLst/>
                <a:latin typeface="Arial" panose="020B0604020202020204" pitchFamily="34" charset="0"/>
              </a:rPr>
              <a:t>Webquest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900" b="0" i="0" u="none" strike="noStrike" cap="none" normalizeH="0" baseline="0" dirty="0" smtClean="0">
                <a:ln>
                  <a:noFill/>
                </a:ln>
                <a:solidFill>
                  <a:schemeClr val="tx1"/>
                </a:solidFill>
                <a:effectLst/>
                <a:latin typeface="Average"/>
                <a:cs typeface="Times New Roman" panose="02020603050405020304" pitchFamily="18" charset="0"/>
              </a:rPr>
              <a:t>Keep phone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900" b="0" i="0" u="none" strike="noStrike" cap="none" normalizeH="0" baseline="0" dirty="0" smtClean="0">
                <a:ln>
                  <a:noFill/>
                </a:ln>
                <a:solidFill>
                  <a:schemeClr val="tx1"/>
                </a:solidFill>
                <a:effectLst/>
                <a:latin typeface="Average"/>
                <a:cs typeface="Times New Roman" panose="02020603050405020304" pitchFamily="18" charset="0"/>
              </a:rPr>
              <a:t>Pick up </a:t>
            </a:r>
            <a:r>
              <a:rPr kumimoji="0" lang="en-US" altLang="en-US" sz="1900" b="0" i="0" u="none" strike="noStrike" cap="none" normalizeH="0" baseline="0" dirty="0" err="1" smtClean="0">
                <a:ln>
                  <a:noFill/>
                </a:ln>
                <a:solidFill>
                  <a:schemeClr val="tx1"/>
                </a:solidFill>
                <a:effectLst/>
                <a:latin typeface="Average"/>
                <a:cs typeface="Times New Roman" panose="02020603050405020304" pitchFamily="18" charset="0"/>
              </a:rPr>
              <a:t>webquest</a:t>
            </a:r>
            <a:r>
              <a:rPr kumimoji="0" lang="en-US" altLang="en-US" sz="1900" b="0" i="0" u="none" strike="noStrike" cap="none" normalizeH="0" baseline="0" dirty="0" smtClean="0">
                <a:ln>
                  <a:noFill/>
                </a:ln>
                <a:solidFill>
                  <a:schemeClr val="tx1"/>
                </a:solidFill>
                <a:effectLst/>
                <a:latin typeface="Average"/>
                <a:cs typeface="Times New Roman" panose="02020603050405020304" pitchFamily="18" charset="0"/>
              </a:rPr>
              <a:t> handout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900" b="0" i="0" u="none" strike="noStrike" cap="none" normalizeH="0" baseline="0" dirty="0" smtClean="0">
                <a:ln>
                  <a:noFill/>
                </a:ln>
                <a:solidFill>
                  <a:schemeClr val="tx1"/>
                </a:solidFill>
                <a:effectLst/>
                <a:latin typeface="Average"/>
                <a:cs typeface="Times New Roman" panose="02020603050405020304" pitchFamily="18" charset="0"/>
              </a:rPr>
              <a:t>Have something hard to write on, pen, and headphones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900" b="0" i="0" u="none" strike="noStrike" cap="none" normalizeH="0" baseline="0" dirty="0" smtClean="0">
                <a:ln>
                  <a:noFill/>
                </a:ln>
                <a:solidFill>
                  <a:schemeClr val="tx1"/>
                </a:solidFill>
                <a:effectLst/>
                <a:latin typeface="Average"/>
                <a:cs typeface="Times New Roman" panose="02020603050405020304" pitchFamily="18" charset="0"/>
              </a:rPr>
              <a:t>Leave your stuff here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rPr>
              <a:t/>
            </a:r>
            <a:br>
              <a:rPr kumimoji="0" lang="en-US" altLang="en-US" sz="800" b="0" i="0" u="none" strike="noStrike" cap="none" normalizeH="0" baseline="0" dirty="0" smtClean="0">
                <a:ln>
                  <a:noFill/>
                </a:ln>
                <a:solidFill>
                  <a:schemeClr val="tx1"/>
                </a:solidFill>
                <a:effectLst/>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0274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2B1D-DAC6-4632-B920-9434F283A647}"/>
              </a:ext>
            </a:extLst>
          </p:cNvPr>
          <p:cNvSpPr>
            <a:spLocks noGrp="1"/>
          </p:cNvSpPr>
          <p:nvPr>
            <p:ph type="title"/>
          </p:nvPr>
        </p:nvSpPr>
        <p:spPr>
          <a:xfrm>
            <a:off x="816745" y="655172"/>
            <a:ext cx="9804645" cy="978319"/>
          </a:xfrm>
        </p:spPr>
        <p:txBody>
          <a:bodyPr>
            <a:normAutofit fontScale="90000"/>
          </a:bodyPr>
          <a:lstStyle/>
          <a:p>
            <a:pPr lvl="0" algn="l" defTabSz="914400" eaLnBrk="0" fontAlgn="base" hangingPunct="0">
              <a:spcAft>
                <a:spcPct val="0"/>
              </a:spcAft>
            </a:pPr>
            <a:r>
              <a:rPr lang="en-US" dirty="0"/>
              <a:t>Monday-October 8th</a:t>
            </a:r>
            <a:br>
              <a:rPr lang="en-US" dirty="0"/>
            </a:br>
            <a:endParaRPr lang="en-US" dirty="0"/>
          </a:p>
        </p:txBody>
      </p:sp>
      <p:sp>
        <p:nvSpPr>
          <p:cNvPr id="3" name="Content Placeholder 2">
            <a:extLst>
              <a:ext uri="{FF2B5EF4-FFF2-40B4-BE49-F238E27FC236}">
                <a16:creationId xmlns:a16="http://schemas.microsoft.com/office/drawing/2014/main" id="{6251906E-3005-4E89-8CF6-5826842BA9C0}"/>
              </a:ext>
            </a:extLst>
          </p:cNvPr>
          <p:cNvSpPr>
            <a:spLocks noGrp="1"/>
          </p:cNvSpPr>
          <p:nvPr>
            <p:ph idx="1"/>
          </p:nvPr>
        </p:nvSpPr>
        <p:spPr>
          <a:xfrm>
            <a:off x="816746" y="1118586"/>
            <a:ext cx="10919534" cy="5504155"/>
          </a:xfrm>
        </p:spPr>
        <p:txBody>
          <a:bodyPr>
            <a:normAutofit/>
          </a:bodyPr>
          <a:lstStyle/>
          <a:p>
            <a:pPr>
              <a:buFont typeface="Arial" panose="020B0604020202020204" pitchFamily="34" charset="0"/>
              <a:buChar char="•"/>
            </a:pPr>
            <a:r>
              <a:rPr lang="en-US" altLang="en-US" sz="1900" dirty="0">
                <a:solidFill>
                  <a:srgbClr val="000000"/>
                </a:solidFill>
                <a:cs typeface="Times New Roman" panose="02020603050405020304" pitchFamily="18" charset="0"/>
              </a:rPr>
              <a:t>Quick Write: Imagine you are a witness to a situation you perceive as unjust. What is your response? Do you speak out or remain silent? </a:t>
            </a:r>
          </a:p>
          <a:p>
            <a:pPr marL="0" indent="0">
              <a:buNone/>
            </a:pPr>
            <a:r>
              <a:rPr lang="en-US" altLang="en-US" sz="1900" dirty="0">
                <a:solidFill>
                  <a:srgbClr val="000000"/>
                </a:solidFill>
                <a:cs typeface="Times New Roman" panose="02020603050405020304" pitchFamily="18" charset="0"/>
              </a:rPr>
              <a:t>In a brief journal, describe how you would respond to injustice. If you have experienced a real situation, you can write about how you really responded </a:t>
            </a:r>
            <a:r>
              <a:rPr lang="en-US" altLang="en-US" sz="1900" i="1" dirty="0">
                <a:solidFill>
                  <a:srgbClr val="000000"/>
                </a:solidFill>
                <a:cs typeface="Times New Roman" panose="02020603050405020304" pitchFamily="18" charset="0"/>
              </a:rPr>
              <a:t>or </a:t>
            </a:r>
            <a:r>
              <a:rPr lang="en-US" altLang="en-US" sz="1900" dirty="0">
                <a:solidFill>
                  <a:srgbClr val="000000"/>
                </a:solidFill>
                <a:cs typeface="Times New Roman" panose="02020603050405020304" pitchFamily="18" charset="0"/>
              </a:rPr>
              <a:t>how you wish you responded. </a:t>
            </a:r>
            <a:endParaRPr lang="en-US" altLang="en-US" sz="1900" i="1" dirty="0">
              <a:solidFill>
                <a:srgbClr val="000000"/>
              </a:solidFill>
              <a:cs typeface="Times New Roman" panose="02020603050405020304" pitchFamily="18" charset="0"/>
            </a:endParaRPr>
          </a:p>
          <a:p>
            <a:r>
              <a:rPr lang="en-US" altLang="en-US" sz="2000" dirty="0">
                <a:cs typeface="Times New Roman" panose="02020603050405020304" pitchFamily="18" charset="0"/>
              </a:rPr>
              <a:t>Finish Revisions Chart for Definition Essay(10-15 minutes)</a:t>
            </a:r>
          </a:p>
          <a:p>
            <a:pPr marL="0" indent="0">
              <a:buNone/>
            </a:pPr>
            <a:r>
              <a:rPr lang="en-US" altLang="en-US" sz="2000" dirty="0">
                <a:cs typeface="Times New Roman" panose="02020603050405020304" pitchFamily="18" charset="0"/>
              </a:rPr>
              <a:t>	-Your chart should have your grade on the revision quiz written on the top</a:t>
            </a:r>
          </a:p>
          <a:p>
            <a:pPr marL="0" indent="0">
              <a:buNone/>
            </a:pPr>
            <a:r>
              <a:rPr lang="en-US" altLang="en-US" sz="2000" dirty="0">
                <a:solidFill>
                  <a:srgbClr val="000000"/>
                </a:solidFill>
                <a:cs typeface="Times New Roman" panose="02020603050405020304" pitchFamily="18" charset="0"/>
              </a:rPr>
              <a:t>	</a:t>
            </a:r>
            <a:r>
              <a:rPr lang="en-US" altLang="en-US" sz="2000" dirty="0">
                <a:cs typeface="Times New Roman" panose="02020603050405020304" pitchFamily="18" charset="0"/>
              </a:rPr>
              <a:t>-Please turn in your essay and corrections chart</a:t>
            </a:r>
          </a:p>
          <a:p>
            <a:pPr marL="0" indent="0">
              <a:buNone/>
            </a:pPr>
            <a:r>
              <a:rPr lang="en-US" altLang="en-US" sz="2000" dirty="0">
                <a:solidFill>
                  <a:srgbClr val="000000"/>
                </a:solidFill>
                <a:cs typeface="Times New Roman" panose="02020603050405020304" pitchFamily="18" charset="0"/>
              </a:rPr>
              <a:t>	</a:t>
            </a:r>
            <a:r>
              <a:rPr lang="en-US" altLang="en-US" sz="2000" dirty="0">
                <a:cs typeface="Times New Roman" panose="02020603050405020304" pitchFamily="18" charset="0"/>
              </a:rPr>
              <a:t>-Keep your notes in your folder</a:t>
            </a:r>
          </a:p>
          <a:p>
            <a:pPr marL="0" indent="0">
              <a:buNone/>
            </a:pPr>
            <a:r>
              <a:rPr lang="en-US" altLang="en-US" sz="2000" dirty="0">
                <a:cs typeface="Times New Roman" panose="02020603050405020304" pitchFamily="18" charset="0"/>
              </a:rPr>
              <a:t>	-You will need to come during AO on Tuesday if you need extra time.</a:t>
            </a:r>
          </a:p>
          <a:p>
            <a:pPr>
              <a:buFont typeface="Arial" panose="020B0604020202020204" pitchFamily="34" charset="0"/>
              <a:buChar char="•"/>
            </a:pPr>
            <a:r>
              <a:rPr lang="en-US" altLang="en-US" sz="2000" dirty="0">
                <a:solidFill>
                  <a:srgbClr val="000000"/>
                </a:solidFill>
                <a:cs typeface="Times New Roman" panose="02020603050405020304" pitchFamily="18" charset="0"/>
              </a:rPr>
              <a:t>Finished with your corrections? You can log onto </a:t>
            </a:r>
            <a:r>
              <a:rPr lang="en-US" altLang="en-US" sz="2000" dirty="0">
                <a:solidFill>
                  <a:srgbClr val="000000"/>
                </a:solidFill>
                <a:cs typeface="Times New Roman" panose="02020603050405020304" pitchFamily="18" charset="0"/>
                <a:hlinkClick r:id="rId2"/>
              </a:rPr>
              <a:t>www.vocabulary.com</a:t>
            </a:r>
            <a:r>
              <a:rPr lang="en-US" altLang="en-US" sz="2000" dirty="0">
                <a:solidFill>
                  <a:srgbClr val="000000"/>
                </a:solidFill>
                <a:cs typeface="Times New Roman" panose="02020603050405020304" pitchFamily="18" charset="0"/>
              </a:rPr>
              <a:t> to preview the next unit (</a:t>
            </a:r>
            <a:r>
              <a:rPr lang="en-US" altLang="en-US" sz="2000" i="1" dirty="0">
                <a:solidFill>
                  <a:srgbClr val="000000"/>
                </a:solidFill>
                <a:cs typeface="Times New Roman" panose="02020603050405020304" pitchFamily="18" charset="0"/>
              </a:rPr>
              <a:t>The Crucible</a:t>
            </a:r>
            <a:r>
              <a:rPr lang="en-US" altLang="en-US" sz="2000" dirty="0">
                <a:solidFill>
                  <a:srgbClr val="000000"/>
                </a:solidFill>
                <a:cs typeface="Times New Roman" panose="02020603050405020304" pitchFamily="18" charset="0"/>
              </a:rPr>
              <a:t>-vocabulary from all 4 Acts).</a:t>
            </a:r>
          </a:p>
          <a:p>
            <a:pPr marL="0" indent="0">
              <a:buNone/>
            </a:pPr>
            <a:r>
              <a:rPr lang="en-US" altLang="en-US" sz="2000" dirty="0">
                <a:solidFill>
                  <a:srgbClr val="000000"/>
                </a:solidFill>
                <a:latin typeface="Times New Roman" panose="02020603050405020304" pitchFamily="18" charset="0"/>
                <a:cs typeface="Times New Roman" panose="02020603050405020304" pitchFamily="18" charset="0"/>
              </a:rPr>
              <a:t>	-Practice due 10/24 at 8 AM; Assessment on 10/24</a:t>
            </a:r>
            <a:br>
              <a:rPr lang="en-US" altLang="en-US" sz="2000" dirty="0">
                <a:solidFill>
                  <a:srgbClr val="000000"/>
                </a:solidFill>
                <a:latin typeface="Times New Roman" panose="02020603050405020304" pitchFamily="18" charset="0"/>
                <a:cs typeface="Times New Roman" panose="02020603050405020304" pitchFamily="18" charset="0"/>
              </a:rPr>
            </a:br>
            <a:endParaRPr lang="en-US" dirty="0"/>
          </a:p>
        </p:txBody>
      </p:sp>
      <p:sp>
        <p:nvSpPr>
          <p:cNvPr id="6" name="Rectangle 3">
            <a:extLst>
              <a:ext uri="{FF2B5EF4-FFF2-40B4-BE49-F238E27FC236}">
                <a16:creationId xmlns:a16="http://schemas.microsoft.com/office/drawing/2014/main" id="{130AF0E4-4F19-4C2E-B17C-F52EE2D70F3B}"/>
              </a:ext>
            </a:extLst>
          </p:cNvPr>
          <p:cNvSpPr>
            <a:spLocks noChangeArrowheads="1"/>
          </p:cNvSpPr>
          <p:nvPr/>
        </p:nvSpPr>
        <p:spPr bwMode="auto">
          <a:xfrm>
            <a:off x="0" y="-338554"/>
            <a:ext cx="18473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405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0CBA6-4293-4839-8FC7-D77AAF7EC8D7}"/>
              </a:ext>
            </a:extLst>
          </p:cNvPr>
          <p:cNvSpPr>
            <a:spLocks noGrp="1"/>
          </p:cNvSpPr>
          <p:nvPr>
            <p:ph type="title"/>
          </p:nvPr>
        </p:nvSpPr>
        <p:spPr/>
        <p:txBody>
          <a:bodyPr/>
          <a:lstStyle/>
          <a:p>
            <a:r>
              <a:rPr lang="en-US" dirty="0">
                <a:hlinkClick r:id="rId2"/>
              </a:rPr>
              <a:t>Salem Witch Trials-The History Channel</a:t>
            </a:r>
            <a:endParaRPr lang="en-US" dirty="0"/>
          </a:p>
        </p:txBody>
      </p:sp>
      <p:sp>
        <p:nvSpPr>
          <p:cNvPr id="3" name="Content Placeholder 2">
            <a:extLst>
              <a:ext uri="{FF2B5EF4-FFF2-40B4-BE49-F238E27FC236}">
                <a16:creationId xmlns:a16="http://schemas.microsoft.com/office/drawing/2014/main" id="{35C0525C-088A-46A3-BBB9-C474386EEE45}"/>
              </a:ext>
            </a:extLst>
          </p:cNvPr>
          <p:cNvSpPr>
            <a:spLocks noGrp="1"/>
          </p:cNvSpPr>
          <p:nvPr>
            <p:ph idx="1"/>
          </p:nvPr>
        </p:nvSpPr>
        <p:spPr/>
        <p:txBody>
          <a:bodyPr/>
          <a:lstStyle/>
          <a:p>
            <a:r>
              <a:rPr lang="en-US" dirty="0"/>
              <a:t>Complete the viewing guide as we learn more about the historical figures/time period that Arthur Miller used for his play </a:t>
            </a:r>
            <a:r>
              <a:rPr lang="en-US" i="1" dirty="0"/>
              <a:t>The Crucible.</a:t>
            </a:r>
          </a:p>
          <a:p>
            <a:r>
              <a:rPr lang="en-US" dirty="0"/>
              <a:t>Information from the video will be included on the test.</a:t>
            </a:r>
          </a:p>
          <a:p>
            <a:endParaRPr lang="en-US" dirty="0"/>
          </a:p>
          <a:p>
            <a:pPr marL="0" indent="0">
              <a:buNone/>
            </a:pPr>
            <a:r>
              <a:rPr lang="en-US" dirty="0"/>
              <a:t>HW: Finish revisions during AO</a:t>
            </a:r>
          </a:p>
          <a:p>
            <a:pPr marL="0" indent="0">
              <a:buNone/>
            </a:pPr>
            <a:r>
              <a:rPr lang="en-US" dirty="0"/>
              <a:t>Vocabulary due 10/24 at 8 AM-assessment on 10/24</a:t>
            </a:r>
          </a:p>
          <a:p>
            <a:pPr marL="0" indent="0">
              <a:buNone/>
            </a:pPr>
            <a:endParaRPr lang="en-US" dirty="0"/>
          </a:p>
        </p:txBody>
      </p:sp>
    </p:spTree>
    <p:extLst>
      <p:ext uri="{BB962C8B-B14F-4D97-AF65-F5344CB8AC3E}">
        <p14:creationId xmlns:p14="http://schemas.microsoft.com/office/powerpoint/2010/main" val="3600015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Tuesday-October 9</a:t>
            </a:r>
            <a:r>
              <a:rPr lang="en-US" baseline="30000" dirty="0"/>
              <a:t>th</a:t>
            </a:r>
            <a:r>
              <a:rPr lang="en-US" dirty="0"/>
              <a:t>  </a:t>
            </a:r>
          </a:p>
        </p:txBody>
      </p:sp>
      <p:sp>
        <p:nvSpPr>
          <p:cNvPr id="3" name="Content Placeholder 2"/>
          <p:cNvSpPr>
            <a:spLocks noGrp="1"/>
          </p:cNvSpPr>
          <p:nvPr>
            <p:ph idx="1"/>
          </p:nvPr>
        </p:nvSpPr>
        <p:spPr>
          <a:xfrm>
            <a:off x="810883" y="2556932"/>
            <a:ext cx="10506974" cy="3318936"/>
          </a:xfrm>
        </p:spPr>
        <p:txBody>
          <a:bodyPr/>
          <a:lstStyle/>
          <a:p>
            <a:r>
              <a:rPr lang="en-US" dirty="0"/>
              <a:t>Greyhound News: </a:t>
            </a:r>
            <a:r>
              <a:rPr lang="en-US" u="sng" dirty="0">
                <a:hlinkClick r:id="rId2"/>
              </a:rPr>
              <a:t>www.GreyhoundNews.net</a:t>
            </a:r>
            <a:endParaRPr lang="en-US" u="sng" dirty="0"/>
          </a:p>
          <a:p>
            <a:endParaRPr lang="en-US" u="sng" dirty="0"/>
          </a:p>
          <a:p>
            <a:r>
              <a:rPr lang="en-US" dirty="0"/>
              <a:t>Finish watching </a:t>
            </a:r>
            <a:r>
              <a:rPr lang="en-US" dirty="0">
                <a:hlinkClick r:id="rId3"/>
              </a:rPr>
              <a:t>The Salem Witch Trials-History </a:t>
            </a:r>
            <a:r>
              <a:rPr lang="en-US" dirty="0" smtClean="0">
                <a:hlinkClick r:id="rId3"/>
              </a:rPr>
              <a:t>Channel</a:t>
            </a:r>
            <a:endParaRPr lang="en-US" dirty="0" smtClean="0"/>
          </a:p>
          <a:p>
            <a:pPr marL="0" indent="0">
              <a:buNone/>
            </a:pPr>
            <a:endParaRPr lang="en-US" dirty="0"/>
          </a:p>
          <a:p>
            <a:r>
              <a:rPr lang="en-US" dirty="0" smtClean="0"/>
              <a:t>Quick Write: Please use the same piece of paper as yesterday.  Date each entry to help keep track of them.  We will complete 5 total before you turn them in</a:t>
            </a:r>
            <a:r>
              <a:rPr lang="en-US" dirty="0" smtClean="0">
                <a:sym typeface="Wingdings" panose="05000000000000000000" pitchFamily="2" charset="2"/>
              </a:rPr>
              <a:t></a:t>
            </a:r>
            <a:endParaRPr lang="en-US" dirty="0"/>
          </a:p>
          <a:p>
            <a:endParaRPr lang="en-US" dirty="0"/>
          </a:p>
        </p:txBody>
      </p:sp>
    </p:spTree>
    <p:extLst>
      <p:ext uri="{BB962C8B-B14F-4D97-AF65-F5344CB8AC3E}">
        <p14:creationId xmlns:p14="http://schemas.microsoft.com/office/powerpoint/2010/main" val="212433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Write-October 9</a:t>
            </a:r>
            <a:r>
              <a:rPr lang="en-US" baseline="30000" dirty="0" smtClean="0"/>
              <a:t>th</a:t>
            </a:r>
            <a:r>
              <a:rPr lang="en-US" dirty="0" smtClean="0"/>
              <a:t> </a:t>
            </a:r>
            <a:endParaRPr lang="en-US" dirty="0"/>
          </a:p>
        </p:txBody>
      </p:sp>
      <p:sp>
        <p:nvSpPr>
          <p:cNvPr id="3" name="Content Placeholder 2"/>
          <p:cNvSpPr>
            <a:spLocks noGrp="1"/>
          </p:cNvSpPr>
          <p:nvPr>
            <p:ph idx="1"/>
          </p:nvPr>
        </p:nvSpPr>
        <p:spPr>
          <a:xfrm>
            <a:off x="1295401" y="2556931"/>
            <a:ext cx="10031082" cy="3662713"/>
          </a:xfrm>
        </p:spPr>
        <p:txBody>
          <a:bodyPr/>
          <a:lstStyle/>
          <a:p>
            <a:r>
              <a:rPr lang="en-US" b="1" dirty="0"/>
              <a:t>Quick Write:</a:t>
            </a:r>
            <a:r>
              <a:rPr lang="en-US" dirty="0"/>
              <a:t>  The narrator states at the end of the video, that the this would not be the last time America was caught up in a witch hunt wherein one group was vilified and persecuted to allay the fears of another group.  He also says that, moving forward, Americans would always assume one was innocent until proven guilty.  Make connections to contemporary culture.  Consider what we fear in contemporary culture?  Does our social atmosphere make us vulnerable to “witch hunts” or do we have balances in place to prevent them? Consider the impact of media on fear and justice</a:t>
            </a:r>
            <a:r>
              <a:rPr lang="en-US" dirty="0" smtClean="0"/>
              <a:t>.</a:t>
            </a:r>
          </a:p>
          <a:p>
            <a:r>
              <a:rPr lang="en-US" dirty="0" smtClean="0"/>
              <a:t>This should be at least ½ page.</a:t>
            </a:r>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412562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Wednesday(10</a:t>
            </a:r>
            <a:r>
              <a:rPr lang="en-US" baseline="30000" dirty="0" smtClean="0"/>
              <a:t>th</a:t>
            </a:r>
            <a:r>
              <a:rPr lang="en-US" dirty="0" smtClean="0"/>
              <a:t>) and Thursday(11</a:t>
            </a:r>
            <a:r>
              <a:rPr lang="en-US" baseline="30000" dirty="0" smtClean="0"/>
              <a:t>th</a:t>
            </a:r>
            <a:r>
              <a:rPr lang="en-US" dirty="0" smtClean="0"/>
              <a:t>)</a:t>
            </a:r>
            <a:endParaRPr lang="en-US" dirty="0"/>
          </a:p>
        </p:txBody>
      </p:sp>
      <p:sp>
        <p:nvSpPr>
          <p:cNvPr id="3" name="Content Placeholder 2"/>
          <p:cNvSpPr>
            <a:spLocks noGrp="1"/>
          </p:cNvSpPr>
          <p:nvPr>
            <p:ph idx="1"/>
          </p:nvPr>
        </p:nvSpPr>
        <p:spPr/>
        <p:txBody>
          <a:bodyPr/>
          <a:lstStyle/>
          <a:p>
            <a:r>
              <a:rPr lang="en-US" dirty="0"/>
              <a:t>Greyhound News: </a:t>
            </a:r>
            <a:r>
              <a:rPr lang="en-US" u="sng" dirty="0" smtClean="0">
                <a:hlinkClick r:id="rId2"/>
              </a:rPr>
              <a:t>www.GreyhoundNews.net</a:t>
            </a:r>
            <a:r>
              <a:rPr lang="en-US" u="sng" dirty="0" smtClean="0"/>
              <a:t>  </a:t>
            </a:r>
            <a:r>
              <a:rPr lang="en-US" dirty="0" smtClean="0"/>
              <a:t>(1st period on Thursday only!)</a:t>
            </a:r>
          </a:p>
          <a:p>
            <a:r>
              <a:rPr lang="en-US" dirty="0" smtClean="0"/>
              <a:t>Discuss quick write from after the Salem Witch Trial Video.</a:t>
            </a:r>
          </a:p>
          <a:p>
            <a:endParaRPr lang="en-US" dirty="0"/>
          </a:p>
        </p:txBody>
      </p:sp>
    </p:spTree>
    <p:extLst>
      <p:ext uri="{BB962C8B-B14F-4D97-AF65-F5344CB8AC3E}">
        <p14:creationId xmlns:p14="http://schemas.microsoft.com/office/powerpoint/2010/main" val="3095390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“Sinners in the Hands of an Angry God”</a:t>
            </a:r>
            <a:endParaRPr lang="en-US" dirty="0"/>
          </a:p>
        </p:txBody>
      </p:sp>
      <p:sp>
        <p:nvSpPr>
          <p:cNvPr id="3" name="Content Placeholder 2"/>
          <p:cNvSpPr>
            <a:spLocks noGrp="1"/>
          </p:cNvSpPr>
          <p:nvPr>
            <p:ph idx="1"/>
          </p:nvPr>
        </p:nvSpPr>
        <p:spPr>
          <a:xfrm>
            <a:off x="1295401" y="2484409"/>
            <a:ext cx="4432539" cy="3692104"/>
          </a:xfrm>
        </p:spPr>
        <p:txBody>
          <a:bodyPr>
            <a:normAutofit fontScale="85000" lnSpcReduction="20000"/>
          </a:bodyPr>
          <a:lstStyle/>
          <a:p>
            <a:r>
              <a:rPr lang="en-US" u="sng" dirty="0"/>
              <a:t>Jonathan Edwards</a:t>
            </a:r>
            <a:r>
              <a:rPr lang="en-US" dirty="0"/>
              <a:t> (1703-1758) </a:t>
            </a:r>
          </a:p>
          <a:p>
            <a:pPr fontAlgn="base"/>
            <a:r>
              <a:rPr lang="en-US" dirty="0"/>
              <a:t>Ordained minister at 23</a:t>
            </a:r>
          </a:p>
          <a:p>
            <a:pPr fontAlgn="base"/>
            <a:r>
              <a:rPr lang="en-US" dirty="0"/>
              <a:t>prominent leader in the Great Awakening, a movement to reconnect Christians with their faith on a personal level</a:t>
            </a:r>
          </a:p>
          <a:p>
            <a:pPr fontAlgn="base"/>
            <a:r>
              <a:rPr lang="en-US" dirty="0"/>
              <a:t>“Sinners in the Hands of an Angry God” was delivered in 1741 (nearly 50 years after the Salem witch trials) </a:t>
            </a:r>
          </a:p>
          <a:p>
            <a:pPr lvl="1" fontAlgn="base"/>
            <a:r>
              <a:rPr lang="en-US" dirty="0"/>
              <a:t>Reflects the Puritan concepts and ideals of the time</a:t>
            </a:r>
            <a:r>
              <a:rPr lang="en-US" dirty="0" smtClean="0"/>
              <a:t>.</a:t>
            </a:r>
            <a:r>
              <a:rPr lang="en-US" dirty="0"/>
              <a:t/>
            </a:r>
            <a:br>
              <a:rPr lang="en-US" dirty="0"/>
            </a:br>
            <a:endParaRPr lang="en-US" dirty="0"/>
          </a:p>
        </p:txBody>
      </p:sp>
      <p:pic>
        <p:nvPicPr>
          <p:cNvPr id="1026" name="Picture 2" descr="https://lh5.googleusercontent.com/vHYxuwLeN8b_FjpVtkB7RCcVcsWEaeOMKqqc1f0fokE_Sb1O0Tp7j-WqexegIUq6EI7wj09ojygm2R7wSFx5Kdi-yjODoFGvip0HcmkyWWV9RYMy4O-Rs5fmVH1WQkmQbwhj0mzTBk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6926" y="2080373"/>
            <a:ext cx="3390900" cy="416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254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043796"/>
            <a:ext cx="4433977" cy="6186309"/>
          </a:xfrm>
          <a:prstGeom prst="rect">
            <a:avLst/>
          </a:prstGeom>
          <a:noFill/>
        </p:spPr>
        <p:txBody>
          <a:bodyPr wrap="square" rtlCol="0">
            <a:spAutoFit/>
          </a:bodyPr>
          <a:lstStyle/>
          <a:p>
            <a:r>
              <a:rPr lang="en-US" sz="2400" dirty="0"/>
              <a:t>Puritan Churches &amp; </a:t>
            </a:r>
            <a:r>
              <a:rPr lang="en-US" sz="2400" dirty="0" smtClean="0"/>
              <a:t>Services</a:t>
            </a:r>
          </a:p>
          <a:p>
            <a:endParaRPr lang="en-US" altLang="en-US" sz="3200" dirty="0"/>
          </a:p>
          <a:p>
            <a:pPr lvl="0" defTabSz="914400" eaLnBrk="0" fontAlgn="base" hangingPunct="0">
              <a:spcBef>
                <a:spcPct val="0"/>
              </a:spcBef>
              <a:spcAft>
                <a:spcPct val="0"/>
              </a:spcAft>
              <a:buFontTx/>
              <a:buChar char="•"/>
            </a:pPr>
            <a:r>
              <a:rPr lang="en-US" altLang="en-US" sz="2400" dirty="0">
                <a:cs typeface="Arial" panose="020B0604020202020204" pitchFamily="34" charset="0"/>
              </a:rPr>
              <a:t>Building was very plain; response to Roman Catholic churches</a:t>
            </a:r>
          </a:p>
          <a:p>
            <a:pPr lvl="0" defTabSz="914400" eaLnBrk="0" fontAlgn="base" hangingPunct="0">
              <a:spcBef>
                <a:spcPct val="0"/>
              </a:spcBef>
              <a:spcAft>
                <a:spcPct val="0"/>
              </a:spcAft>
              <a:buFontTx/>
              <a:buChar char="•"/>
            </a:pPr>
            <a:r>
              <a:rPr lang="en-US" altLang="en-US" sz="2400" dirty="0">
                <a:cs typeface="Arial" panose="020B0604020202020204" pitchFamily="34" charset="0"/>
              </a:rPr>
              <a:t>No air conditioning</a:t>
            </a:r>
          </a:p>
          <a:p>
            <a:pPr lvl="0" defTabSz="914400" eaLnBrk="0" fontAlgn="base" hangingPunct="0">
              <a:spcBef>
                <a:spcPct val="0"/>
              </a:spcBef>
              <a:spcAft>
                <a:spcPct val="0"/>
              </a:spcAft>
              <a:buFontTx/>
              <a:buChar char="•"/>
            </a:pPr>
            <a:r>
              <a:rPr lang="en-US" altLang="en-US" sz="2400" dirty="0">
                <a:cs typeface="Arial" panose="020B0604020202020204" pitchFamily="34" charset="0"/>
              </a:rPr>
              <a:t>Mandatory; subject to fine if you didn’t attend</a:t>
            </a:r>
          </a:p>
          <a:p>
            <a:pPr lvl="0" defTabSz="914400" eaLnBrk="0" fontAlgn="base" hangingPunct="0">
              <a:spcBef>
                <a:spcPct val="0"/>
              </a:spcBef>
              <a:spcAft>
                <a:spcPct val="0"/>
              </a:spcAft>
              <a:buFontTx/>
              <a:buChar char="•"/>
            </a:pPr>
            <a:r>
              <a:rPr lang="en-US" altLang="en-US" sz="2400" dirty="0">
                <a:cs typeface="Arial" panose="020B0604020202020204" pitchFamily="34" charset="0"/>
              </a:rPr>
              <a:t>Highlight of the week for the community</a:t>
            </a:r>
          </a:p>
          <a:p>
            <a:pPr lvl="0" defTabSz="914400" eaLnBrk="0" fontAlgn="base" hangingPunct="0">
              <a:spcBef>
                <a:spcPct val="0"/>
              </a:spcBef>
              <a:spcAft>
                <a:spcPct val="0"/>
              </a:spcAft>
              <a:buFontTx/>
              <a:buChar char="•"/>
            </a:pPr>
            <a:r>
              <a:rPr lang="en-US" altLang="en-US" sz="2400" dirty="0">
                <a:cs typeface="Arial" panose="020B0604020202020204" pitchFamily="34" charset="0"/>
              </a:rPr>
              <a:t>Services could be 3+ hours</a:t>
            </a:r>
          </a:p>
          <a:p>
            <a:pPr lvl="0" defTabSz="914400" eaLnBrk="0" fontAlgn="base" hangingPunct="0">
              <a:spcBef>
                <a:spcPct val="0"/>
              </a:spcBef>
              <a:spcAft>
                <a:spcPct val="0"/>
              </a:spcAft>
              <a:buFontTx/>
              <a:buChar char="•"/>
            </a:pPr>
            <a:r>
              <a:rPr lang="en-US" altLang="en-US" sz="2400" dirty="0">
                <a:cs typeface="Arial" panose="020B0604020202020204" pitchFamily="34" charset="0"/>
              </a:rPr>
              <a:t>A large hourglass was used for preacher to track time</a:t>
            </a:r>
            <a:endParaRPr lang="en-US" altLang="en-US" sz="2000" dirty="0">
              <a:cs typeface="Times New Roman" panose="02020603050405020304" pitchFamily="18" charset="0"/>
            </a:endParaRPr>
          </a:p>
          <a:p>
            <a:endParaRPr lang="en-US" sz="2400" dirty="0"/>
          </a:p>
          <a:p>
            <a:pPr fontAlgn="base"/>
            <a:endParaRPr lang="en-US" sz="2000" dirty="0" smtClean="0"/>
          </a:p>
          <a:p>
            <a:pPr fontAlgn="base"/>
            <a:endParaRPr lang="en-US" sz="2000" dirty="0"/>
          </a:p>
          <a:p>
            <a:r>
              <a:rPr lang="en-US" dirty="0"/>
              <a:t/>
            </a:r>
            <a:br>
              <a:rPr lang="en-US" dirty="0"/>
            </a:br>
            <a:endParaRPr lang="en-US" dirty="0"/>
          </a:p>
        </p:txBody>
      </p:sp>
      <p:pic>
        <p:nvPicPr>
          <p:cNvPr id="2050" name="Picture 2" descr="https://lh3.googleusercontent.com/Ew11B3KuDRIJX9gHxtd1t_YV2U98rZzRsZn6PKv0aq2rURHqpUaEGrCZ1fPjNV_1X2v0yB-N1UFze9614dIvnLNnIn02zKy8sgOURWYwgFRrQJVleEev4YTaN-I8aTMcHQPZWNbK6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349" y="1122842"/>
            <a:ext cx="5848350" cy="43815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20005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rPr>
              <a:t/>
            </a:r>
            <a:br>
              <a:rPr kumimoji="0" lang="en-US" altLang="en-US" sz="800" b="0" i="0" u="none" strike="noStrike" cap="none" normalizeH="0" baseline="0" dirty="0" smtClean="0">
                <a:ln>
                  <a:noFill/>
                </a:ln>
                <a:solidFill>
                  <a:schemeClr val="tx1"/>
                </a:solidFill>
                <a:effectLst/>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0640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159" y="992037"/>
            <a:ext cx="4433977" cy="5386090"/>
          </a:xfrm>
          <a:prstGeom prst="rect">
            <a:avLst/>
          </a:prstGeom>
          <a:noFill/>
        </p:spPr>
        <p:txBody>
          <a:bodyPr wrap="square" rtlCol="0">
            <a:spAutoFit/>
          </a:bodyPr>
          <a:lstStyle/>
          <a:p>
            <a:r>
              <a:rPr lang="en-US" sz="2400" dirty="0"/>
              <a:t>Puritan Churches &amp; Services</a:t>
            </a:r>
          </a:p>
          <a:p>
            <a:pPr fontAlgn="base"/>
            <a:endParaRPr lang="en-US" sz="2000" dirty="0" smtClean="0"/>
          </a:p>
          <a:p>
            <a:pPr fontAlgn="base"/>
            <a:endParaRPr lang="en-US" sz="2400" dirty="0"/>
          </a:p>
          <a:p>
            <a:pPr marL="285750" indent="-285750" fontAlgn="base">
              <a:buFont typeface="Arial" panose="020B0604020202020204" pitchFamily="34" charset="0"/>
              <a:buChar char="•"/>
            </a:pPr>
            <a:r>
              <a:rPr lang="en-US" sz="2400" dirty="0"/>
              <a:t>One pastor who knew that people sometimes left during the sermon said he would preach the first half of the sermon to sinners and the second to the saints. People could leave when their part ended. </a:t>
            </a:r>
            <a:endParaRPr lang="en-US" sz="2400" dirty="0" smtClean="0"/>
          </a:p>
          <a:p>
            <a:pPr fontAlgn="base"/>
            <a:endParaRPr lang="en-US" sz="2400" dirty="0"/>
          </a:p>
          <a:p>
            <a:pPr marL="285750" indent="-285750" fontAlgn="base">
              <a:buFont typeface="Arial" panose="020B0604020202020204" pitchFamily="34" charset="0"/>
              <a:buChar char="•"/>
            </a:pPr>
            <a:r>
              <a:rPr lang="en-US" sz="2400" dirty="0"/>
              <a:t>Average sermon today ranges from 15-35 minutes</a:t>
            </a:r>
          </a:p>
          <a:p>
            <a:r>
              <a:rPr lang="en-US" dirty="0"/>
              <a:t/>
            </a:r>
            <a:br>
              <a:rPr lang="en-US" dirty="0"/>
            </a:br>
            <a:endParaRPr lang="en-US" dirty="0"/>
          </a:p>
        </p:txBody>
      </p:sp>
      <p:pic>
        <p:nvPicPr>
          <p:cNvPr id="2050" name="Picture 2" descr="https://lh3.googleusercontent.com/Ew11B3KuDRIJX9gHxtd1t_YV2U98rZzRsZn6PKv0aq2rURHqpUaEGrCZ1fPjNV_1X2v0yB-N1UFze9614dIvnLNnIn02zKy8sgOURWYwgFRrQJVleEev4YTaN-I8aTMcHQPZWNbK6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349" y="1122842"/>
            <a:ext cx="584835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7106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2255</TotalTime>
  <Words>578</Words>
  <Application>Microsoft Office PowerPoint</Application>
  <PresentationFormat>Widescreen</PresentationFormat>
  <Paragraphs>77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Average</vt:lpstr>
      <vt:lpstr>Garamond</vt:lpstr>
      <vt:lpstr>Times New Roman</vt:lpstr>
      <vt:lpstr>Wingdings</vt:lpstr>
      <vt:lpstr>Organic</vt:lpstr>
      <vt:lpstr>American Literature </vt:lpstr>
      <vt:lpstr>Monday-October 8th </vt:lpstr>
      <vt:lpstr>Salem Witch Trials-The History Channel</vt:lpstr>
      <vt:lpstr>Tuesday-October 9th  </vt:lpstr>
      <vt:lpstr>Quick Write-October 9th </vt:lpstr>
      <vt:lpstr>Wednesday(10th) and Thursday(11th)</vt:lpstr>
      <vt:lpstr>“Sinners in the Hands of an Angry God”</vt:lpstr>
      <vt:lpstr>PowerPoint Presentation</vt:lpstr>
      <vt:lpstr>PowerPoint Presentation</vt:lpstr>
      <vt:lpstr>“Sinners in the Hands of an Angry God” </vt:lpstr>
      <vt:lpstr>Friday-October 12th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Literature</dc:title>
  <dc:creator>Stephanie Lindgren</dc:creator>
  <cp:lastModifiedBy>Stephanie Lindgren</cp:lastModifiedBy>
  <cp:revision>43</cp:revision>
  <dcterms:created xsi:type="dcterms:W3CDTF">2018-10-01T02:18:31Z</dcterms:created>
  <dcterms:modified xsi:type="dcterms:W3CDTF">2018-10-12T12:16:30Z</dcterms:modified>
</cp:coreProperties>
</file>