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0" r:id="rId1"/>
  </p:sldMasterIdLst>
  <p:sldIdLst>
    <p:sldId id="256" r:id="rId2"/>
    <p:sldId id="257" r:id="rId3"/>
    <p:sldId id="290" r:id="rId4"/>
    <p:sldId id="297" r:id="rId5"/>
    <p:sldId id="258" r:id="rId6"/>
    <p:sldId id="298" r:id="rId7"/>
    <p:sldId id="29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10150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823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1949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20942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2468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45454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0555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57779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1737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698686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1270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28854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0286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2099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898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6032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7016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10/19/2018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4870362"/>
      </p:ext>
    </p:extLst>
  </p:cSld>
  <p:clrMap bg1="dk1" tx1="lt1" bg2="dk2" tx2="lt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greyhoundnews.ne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greyhoundnews.n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B2D1C-EE9E-4F1F-A890-41523454F84F}"/>
              </a:ext>
            </a:extLst>
          </p:cNvPr>
          <p:cNvSpPr>
            <a:spLocks noGrp="1"/>
          </p:cNvSpPr>
          <p:nvPr>
            <p:ph type="ctrTitle"/>
          </p:nvPr>
        </p:nvSpPr>
        <p:spPr/>
        <p:txBody>
          <a:bodyPr/>
          <a:lstStyle/>
          <a:p>
            <a:r>
              <a:rPr lang="en-US" dirty="0"/>
              <a:t>American Literature </a:t>
            </a:r>
          </a:p>
        </p:txBody>
      </p:sp>
      <p:sp>
        <p:nvSpPr>
          <p:cNvPr id="3" name="Subtitle 2">
            <a:extLst>
              <a:ext uri="{FF2B5EF4-FFF2-40B4-BE49-F238E27FC236}">
                <a16:creationId xmlns:a16="http://schemas.microsoft.com/office/drawing/2014/main" id="{FDA76BB5-74EE-4A33-A161-09EDDD200FA3}"/>
              </a:ext>
            </a:extLst>
          </p:cNvPr>
          <p:cNvSpPr>
            <a:spLocks noGrp="1"/>
          </p:cNvSpPr>
          <p:nvPr>
            <p:ph type="subTitle" idx="1"/>
          </p:nvPr>
        </p:nvSpPr>
        <p:spPr/>
        <p:txBody>
          <a:bodyPr/>
          <a:lstStyle/>
          <a:p>
            <a:r>
              <a:rPr lang="en-US" dirty="0"/>
              <a:t>Week 11</a:t>
            </a:r>
          </a:p>
          <a:p>
            <a:r>
              <a:rPr lang="en-US" dirty="0"/>
              <a:t>October 15</a:t>
            </a:r>
            <a:r>
              <a:rPr lang="en-US" baseline="30000" dirty="0"/>
              <a:t>th</a:t>
            </a:r>
            <a:r>
              <a:rPr lang="en-US" dirty="0"/>
              <a:t>-19</a:t>
            </a:r>
            <a:r>
              <a:rPr lang="en-US" baseline="30000" dirty="0"/>
              <a:t>th</a:t>
            </a:r>
            <a:endParaRPr lang="en-US" dirty="0"/>
          </a:p>
          <a:p>
            <a:endParaRPr lang="en-US" dirty="0"/>
          </a:p>
        </p:txBody>
      </p:sp>
    </p:spTree>
    <p:extLst>
      <p:ext uri="{BB962C8B-B14F-4D97-AF65-F5344CB8AC3E}">
        <p14:creationId xmlns:p14="http://schemas.microsoft.com/office/powerpoint/2010/main" val="4250622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B2B1D-DAC6-4632-B920-9434F283A647}"/>
              </a:ext>
            </a:extLst>
          </p:cNvPr>
          <p:cNvSpPr>
            <a:spLocks noGrp="1"/>
          </p:cNvSpPr>
          <p:nvPr>
            <p:ph type="title"/>
          </p:nvPr>
        </p:nvSpPr>
        <p:spPr>
          <a:xfrm>
            <a:off x="816745" y="655173"/>
            <a:ext cx="9804645" cy="463414"/>
          </a:xfrm>
        </p:spPr>
        <p:txBody>
          <a:bodyPr>
            <a:normAutofit fontScale="90000"/>
          </a:bodyPr>
          <a:lstStyle/>
          <a:p>
            <a:pPr lvl="0" algn="l" defTabSz="914400" eaLnBrk="0" fontAlgn="base" hangingPunct="0">
              <a:spcAft>
                <a:spcPct val="0"/>
              </a:spcAft>
            </a:pPr>
            <a:r>
              <a:rPr lang="en-US" dirty="0"/>
              <a:t>Monday- October 15th</a:t>
            </a:r>
            <a:br>
              <a:rPr lang="en-US" dirty="0"/>
            </a:br>
            <a:endParaRPr lang="en-US" dirty="0"/>
          </a:p>
        </p:txBody>
      </p:sp>
      <p:sp>
        <p:nvSpPr>
          <p:cNvPr id="3" name="Content Placeholder 2">
            <a:extLst>
              <a:ext uri="{FF2B5EF4-FFF2-40B4-BE49-F238E27FC236}">
                <a16:creationId xmlns:a16="http://schemas.microsoft.com/office/drawing/2014/main" id="{6251906E-3005-4E89-8CF6-5826842BA9C0}"/>
              </a:ext>
            </a:extLst>
          </p:cNvPr>
          <p:cNvSpPr>
            <a:spLocks noGrp="1"/>
          </p:cNvSpPr>
          <p:nvPr>
            <p:ph idx="1"/>
          </p:nvPr>
        </p:nvSpPr>
        <p:spPr>
          <a:xfrm>
            <a:off x="665825" y="772357"/>
            <a:ext cx="11070455" cy="5850384"/>
          </a:xfrm>
        </p:spPr>
        <p:txBody>
          <a:bodyPr>
            <a:normAutofit/>
          </a:bodyPr>
          <a:lstStyle/>
          <a:p>
            <a:pPr marL="0" indent="0">
              <a:buNone/>
            </a:pPr>
            <a:r>
              <a:rPr lang="en-US" altLang="en-US" dirty="0">
                <a:solidFill>
                  <a:srgbClr val="000000"/>
                </a:solidFill>
                <a:cs typeface="Times New Roman" panose="02020603050405020304" pitchFamily="18" charset="0"/>
              </a:rPr>
              <a:t>Quick Write: </a:t>
            </a:r>
            <a:r>
              <a:rPr lang="en-US" dirty="0"/>
              <a:t>Consider which definition of crucible Miller was referring to when he chose the title.  Use what you learned in the Salem Witch Trials video and the Red Scare web quest as you respond. How do you think Miller is using the title to foreshadow the themes/plot of the play? Write at least ½ a page response.</a:t>
            </a:r>
            <a:endParaRPr lang="en-US" altLang="en-US" dirty="0">
              <a:solidFill>
                <a:srgbClr val="000000"/>
              </a:solidFill>
              <a:cs typeface="Times New Roman" panose="02020603050405020304" pitchFamily="18" charset="0"/>
            </a:endParaRPr>
          </a:p>
          <a:p>
            <a:pPr marL="0" indent="0">
              <a:buNone/>
            </a:pPr>
            <a:r>
              <a:rPr lang="en-US" b="1" dirty="0"/>
              <a:t>crucible</a:t>
            </a:r>
            <a:r>
              <a:rPr lang="en-US" dirty="0"/>
              <a:t> n. </a:t>
            </a:r>
          </a:p>
          <a:p>
            <a:pPr fontAlgn="base"/>
            <a:r>
              <a:rPr lang="en-US" dirty="0"/>
              <a:t>A vessel made of a refractory substance such as graphite or porcelain, used for melting and calcining materials at high temperatures. </a:t>
            </a:r>
          </a:p>
          <a:p>
            <a:pPr fontAlgn="base"/>
            <a:r>
              <a:rPr lang="en-US" dirty="0"/>
              <a:t>A severe test, as of patience or belief; a trial. </a:t>
            </a:r>
          </a:p>
          <a:p>
            <a:pPr fontAlgn="base"/>
            <a:r>
              <a:rPr lang="en-US" dirty="0"/>
              <a:t>A place, time, or situation characterized by the confluence of powerful intellectual, social, economic, or political forces: “Yale is a crucible in American life for the accommodation of intellectual achievement, of wisdom, of refinement, with the democratic ideals of openness, of social justice and of equal opportunity” </a:t>
            </a:r>
          </a:p>
        </p:txBody>
      </p:sp>
      <p:sp>
        <p:nvSpPr>
          <p:cNvPr id="6" name="Rectangle 3">
            <a:extLst>
              <a:ext uri="{FF2B5EF4-FFF2-40B4-BE49-F238E27FC236}">
                <a16:creationId xmlns:a16="http://schemas.microsoft.com/office/drawing/2014/main" id="{130AF0E4-4F19-4C2E-B17C-F52EE2D70F3B}"/>
              </a:ext>
            </a:extLst>
          </p:cNvPr>
          <p:cNvSpPr>
            <a:spLocks noChangeArrowheads="1"/>
          </p:cNvSpPr>
          <p:nvPr/>
        </p:nvSpPr>
        <p:spPr bwMode="auto">
          <a:xfrm>
            <a:off x="0" y="-338554"/>
            <a:ext cx="184731"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0405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C0525C-088A-46A3-BBB9-C474386EEE45}"/>
              </a:ext>
            </a:extLst>
          </p:cNvPr>
          <p:cNvSpPr>
            <a:spLocks noGrp="1"/>
          </p:cNvSpPr>
          <p:nvPr>
            <p:ph idx="1"/>
          </p:nvPr>
        </p:nvSpPr>
        <p:spPr>
          <a:xfrm>
            <a:off x="684211" y="685800"/>
            <a:ext cx="10856759" cy="4090386"/>
          </a:xfrm>
        </p:spPr>
        <p:txBody>
          <a:bodyPr/>
          <a:lstStyle/>
          <a:p>
            <a:pPr>
              <a:buFont typeface="Wingdings" panose="05000000000000000000" pitchFamily="2" charset="2"/>
              <a:buChar char="Ø"/>
            </a:pPr>
            <a:r>
              <a:rPr lang="en-US" dirty="0"/>
              <a:t>Web quest recap-need this info for understanding/test</a:t>
            </a:r>
          </a:p>
          <a:p>
            <a:pPr>
              <a:buFont typeface="Wingdings" panose="05000000000000000000" pitchFamily="2" charset="2"/>
              <a:buChar char="Ø"/>
            </a:pPr>
            <a:r>
              <a:rPr lang="en-US" dirty="0"/>
              <a:t>Begin Act 1: As we read the commentary before the play action, take notes to record </a:t>
            </a:r>
            <a:r>
              <a:rPr lang="en-US" b="1" dirty="0"/>
              <a:t>at least </a:t>
            </a:r>
            <a:r>
              <a:rPr lang="en-US" dirty="0"/>
              <a:t>5 important facts.</a:t>
            </a:r>
          </a:p>
          <a:p>
            <a:pPr>
              <a:buFont typeface="Wingdings" panose="05000000000000000000" pitchFamily="2" charset="2"/>
              <a:buChar char="Ø"/>
            </a:pPr>
            <a:r>
              <a:rPr lang="en-US" dirty="0"/>
              <a:t>Pair-Share: With a partner discuss the 5 important facts you noted while reading and decide on 3 you both agree  are important enough to discuss. Make sure you can reference Miller’s commentary specifically to explain its importance.</a:t>
            </a:r>
          </a:p>
          <a:p>
            <a:pPr>
              <a:buFont typeface="Wingdings" panose="05000000000000000000" pitchFamily="2" charset="2"/>
              <a:buChar char="Ø"/>
            </a:pPr>
            <a:r>
              <a:rPr lang="en-US" dirty="0"/>
              <a:t>Whole group share:  Choose 1 important fact/explanation to share with the class. Listen carefully.  Do not repeat a fact unless your explanation is different.</a:t>
            </a:r>
          </a:p>
          <a:p>
            <a:pPr>
              <a:buFont typeface="Wingdings" panose="05000000000000000000" pitchFamily="2" charset="2"/>
              <a:buChar char="Ø"/>
            </a:pPr>
            <a:endParaRPr lang="en-US" dirty="0"/>
          </a:p>
        </p:txBody>
      </p:sp>
      <p:sp>
        <p:nvSpPr>
          <p:cNvPr id="4" name="Title 3">
            <a:extLst>
              <a:ext uri="{FF2B5EF4-FFF2-40B4-BE49-F238E27FC236}">
                <a16:creationId xmlns:a16="http://schemas.microsoft.com/office/drawing/2014/main" id="{E91F9AD8-27A9-43F5-99F4-BCEB2F6F6743}"/>
              </a:ext>
            </a:extLst>
          </p:cNvPr>
          <p:cNvSpPr>
            <a:spLocks noGrp="1"/>
          </p:cNvSpPr>
          <p:nvPr>
            <p:ph type="title"/>
          </p:nvPr>
        </p:nvSpPr>
        <p:spPr>
          <a:xfrm>
            <a:off x="71021" y="4487332"/>
            <a:ext cx="11079331" cy="1507067"/>
          </a:xfrm>
        </p:spPr>
        <p:txBody>
          <a:bodyPr>
            <a:normAutofit fontScale="90000"/>
          </a:bodyPr>
          <a:lstStyle/>
          <a:p>
            <a:r>
              <a:rPr lang="en-US" sz="2400" dirty="0"/>
              <a:t>HW: </a:t>
            </a:r>
            <a:br>
              <a:rPr lang="en-US" sz="2400" dirty="0"/>
            </a:br>
            <a:r>
              <a:rPr lang="en-US" sz="2400" dirty="0"/>
              <a:t>5 quick writes due tomorrow!</a:t>
            </a:r>
            <a:br>
              <a:rPr lang="en-US" sz="2400" dirty="0"/>
            </a:br>
            <a:r>
              <a:rPr lang="en-US" sz="2400" dirty="0"/>
              <a:t>Vocab due 10/23 at 8 am-assessment same day(changed to Tuesday)</a:t>
            </a:r>
          </a:p>
        </p:txBody>
      </p:sp>
    </p:spTree>
    <p:extLst>
      <p:ext uri="{BB962C8B-B14F-4D97-AF65-F5344CB8AC3E}">
        <p14:creationId xmlns:p14="http://schemas.microsoft.com/office/powerpoint/2010/main" val="360001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E20F9-6098-48C9-8BE8-1BB6BF094C62}"/>
              </a:ext>
            </a:extLst>
          </p:cNvPr>
          <p:cNvSpPr>
            <a:spLocks noGrp="1"/>
          </p:cNvSpPr>
          <p:nvPr>
            <p:ph type="title"/>
          </p:nvPr>
        </p:nvSpPr>
        <p:spPr>
          <a:xfrm>
            <a:off x="247332" y="6065520"/>
            <a:ext cx="8534400" cy="853439"/>
          </a:xfrm>
        </p:spPr>
        <p:txBody>
          <a:bodyPr>
            <a:normAutofit/>
          </a:bodyPr>
          <a:lstStyle/>
          <a:p>
            <a:r>
              <a:rPr lang="en-US" sz="2400" dirty="0"/>
              <a:t>5 quick writes-due Tuesday</a:t>
            </a:r>
          </a:p>
        </p:txBody>
      </p:sp>
      <p:sp>
        <p:nvSpPr>
          <p:cNvPr id="3" name="Content Placeholder 2">
            <a:extLst>
              <a:ext uri="{FF2B5EF4-FFF2-40B4-BE49-F238E27FC236}">
                <a16:creationId xmlns:a16="http://schemas.microsoft.com/office/drawing/2014/main" id="{E53A6730-0FB9-4FA3-8472-FDD0EA00F456}"/>
              </a:ext>
            </a:extLst>
          </p:cNvPr>
          <p:cNvSpPr>
            <a:spLocks noGrp="1"/>
          </p:cNvSpPr>
          <p:nvPr>
            <p:ph idx="1"/>
          </p:nvPr>
        </p:nvSpPr>
        <p:spPr>
          <a:xfrm>
            <a:off x="81280" y="508000"/>
            <a:ext cx="11998960" cy="5608320"/>
          </a:xfrm>
        </p:spPr>
        <p:txBody>
          <a:bodyPr>
            <a:normAutofit fontScale="70000" lnSpcReduction="20000"/>
          </a:bodyPr>
          <a:lstStyle/>
          <a:p>
            <a:pPr marL="0" indent="0">
              <a:buNone/>
            </a:pPr>
            <a:endParaRPr lang="en-US" altLang="en-US" dirty="0">
              <a:solidFill>
                <a:schemeClr val="bg1"/>
              </a:solidFill>
              <a:cs typeface="Times New Roman" panose="02020603050405020304" pitchFamily="18" charset="0"/>
            </a:endParaRPr>
          </a:p>
          <a:p>
            <a:pPr marL="0" indent="0">
              <a:buNone/>
            </a:pPr>
            <a:r>
              <a:rPr lang="en-US" altLang="en-US" sz="2400" dirty="0">
                <a:solidFill>
                  <a:schemeClr val="bg1"/>
                </a:solidFill>
                <a:cs typeface="Times New Roman" panose="02020603050405020304" pitchFamily="18" charset="0"/>
              </a:rPr>
              <a:t>1. 10/8-Imagine you are a witness to a situation you perceive as unjust. What is your response? Do you speak out or remain silent? In a brief journal, describe how you would respond to injustice. If you have experienced a real situation, you can write about how you really responded </a:t>
            </a:r>
            <a:r>
              <a:rPr lang="en-US" altLang="en-US" sz="2400" i="1" dirty="0">
                <a:solidFill>
                  <a:schemeClr val="bg1"/>
                </a:solidFill>
                <a:cs typeface="Times New Roman" panose="02020603050405020304" pitchFamily="18" charset="0"/>
              </a:rPr>
              <a:t>or </a:t>
            </a:r>
            <a:r>
              <a:rPr lang="en-US" altLang="en-US" sz="2400" dirty="0">
                <a:solidFill>
                  <a:schemeClr val="bg1"/>
                </a:solidFill>
                <a:cs typeface="Times New Roman" panose="02020603050405020304" pitchFamily="18" charset="0"/>
              </a:rPr>
              <a:t>how you wish you responded. </a:t>
            </a:r>
            <a:endParaRPr lang="en-US" altLang="en-US" sz="2400" i="1" dirty="0">
              <a:solidFill>
                <a:schemeClr val="bg1"/>
              </a:solidFill>
              <a:cs typeface="Times New Roman" panose="02020603050405020304" pitchFamily="18" charset="0"/>
            </a:endParaRPr>
          </a:p>
          <a:p>
            <a:pPr marL="0" indent="0">
              <a:buNone/>
            </a:pPr>
            <a:r>
              <a:rPr lang="en-US" sz="2400" dirty="0">
                <a:solidFill>
                  <a:schemeClr val="bg1"/>
                </a:solidFill>
              </a:rPr>
              <a:t>2. 10/9-The narrator states at the end of the video, that the this would not be the last time America was caught up in a witch hunt wherein one group was vilified and persecuted to allay the fears of another group.  He also says that, moving forward, Americans would always assume one was innocent until proven guilty.  Make connections to contemporary culture.  Consider what we fear in contemporary culture?  Does our social atmosphere make us vulnerable to “witch hunts” or do we have balances in place to prevent them? Consider the impact of media on fear and justice. </a:t>
            </a:r>
            <a:r>
              <a:rPr lang="en-US" sz="2400" b="1" dirty="0">
                <a:solidFill>
                  <a:schemeClr val="bg1"/>
                </a:solidFill>
              </a:rPr>
              <a:t>This should be at least ½ page.</a:t>
            </a:r>
          </a:p>
          <a:p>
            <a:pPr marL="0" indent="0">
              <a:buNone/>
            </a:pPr>
            <a:r>
              <a:rPr lang="en-US" sz="2400" dirty="0">
                <a:solidFill>
                  <a:schemeClr val="bg1"/>
                </a:solidFill>
              </a:rPr>
              <a:t>3. Sinners #1-Jonathan Edwards, an famous Puritan preacher/writer, described God as one who “holds you over the pit of hell, much as one holds a spider, or some loathsome insect over the Fire.”  What does this quotation tell us about the Puritans’ relationship with their God? How would you feel if this were preached to you</a:t>
            </a:r>
            <a:r>
              <a:rPr lang="en-US" sz="2400" dirty="0" smtClean="0">
                <a:solidFill>
                  <a:schemeClr val="bg1"/>
                </a:solidFill>
              </a:rPr>
              <a:t>?  </a:t>
            </a:r>
            <a:r>
              <a:rPr lang="en-US" sz="2400" u="sng" dirty="0" smtClean="0">
                <a:solidFill>
                  <a:schemeClr val="bg1"/>
                </a:solidFill>
              </a:rPr>
              <a:t>(4</a:t>
            </a:r>
            <a:r>
              <a:rPr lang="en-US" sz="2400" u="sng" baseline="30000" dirty="0" smtClean="0">
                <a:solidFill>
                  <a:schemeClr val="bg1"/>
                </a:solidFill>
              </a:rPr>
              <a:t>th</a:t>
            </a:r>
            <a:r>
              <a:rPr lang="en-US" sz="2400" u="sng" dirty="0" smtClean="0">
                <a:solidFill>
                  <a:schemeClr val="bg1"/>
                </a:solidFill>
              </a:rPr>
              <a:t> period does not have this one)</a:t>
            </a:r>
            <a:endParaRPr lang="en-US" sz="2400" u="sng" dirty="0">
              <a:solidFill>
                <a:schemeClr val="bg1"/>
              </a:solidFill>
            </a:endParaRPr>
          </a:p>
          <a:p>
            <a:pPr marL="0" indent="0">
              <a:buNone/>
            </a:pPr>
            <a:r>
              <a:rPr lang="en-US" sz="2400" dirty="0">
                <a:solidFill>
                  <a:schemeClr val="bg1"/>
                </a:solidFill>
              </a:rPr>
              <a:t>4. Sinners #2-attach WKST with parts of speech at top(#2 is the quick write</a:t>
            </a:r>
            <a:r>
              <a:rPr lang="en-US" sz="2400" dirty="0" smtClean="0">
                <a:solidFill>
                  <a:schemeClr val="bg1"/>
                </a:solidFill>
              </a:rPr>
              <a:t>) </a:t>
            </a:r>
            <a:r>
              <a:rPr lang="en-US" sz="2400" u="sng" dirty="0" smtClean="0">
                <a:solidFill>
                  <a:schemeClr val="bg1"/>
                </a:solidFill>
              </a:rPr>
              <a:t>(1</a:t>
            </a:r>
            <a:r>
              <a:rPr lang="en-US" sz="2400" u="sng" baseline="30000" dirty="0" smtClean="0">
                <a:solidFill>
                  <a:schemeClr val="bg1"/>
                </a:solidFill>
              </a:rPr>
              <a:t>st</a:t>
            </a:r>
            <a:r>
              <a:rPr lang="en-US" sz="2400" u="sng" dirty="0" smtClean="0">
                <a:solidFill>
                  <a:schemeClr val="bg1"/>
                </a:solidFill>
              </a:rPr>
              <a:t> period does not have this one)</a:t>
            </a:r>
            <a:endParaRPr lang="en-US" sz="2400" u="sng" dirty="0">
              <a:solidFill>
                <a:schemeClr val="bg1"/>
              </a:solidFill>
            </a:endParaRPr>
          </a:p>
          <a:p>
            <a:pPr marL="0" indent="0">
              <a:buNone/>
            </a:pPr>
            <a:r>
              <a:rPr lang="en-US" sz="2400" dirty="0">
                <a:solidFill>
                  <a:schemeClr val="bg1"/>
                </a:solidFill>
              </a:rPr>
              <a:t>5. 10/15-Consider which definition of crucible Miller was referring to when he chose the title.  Use what you learned in the Salem Witch Trials video and the Red Scare web quest as you respond. How do you think Miller is using the title to foreshadow the themes/plot of the play? </a:t>
            </a:r>
            <a:r>
              <a:rPr lang="en-US" sz="2400" b="1" dirty="0">
                <a:solidFill>
                  <a:schemeClr val="bg1"/>
                </a:solidFill>
              </a:rPr>
              <a:t>Write at least ½ a page response.</a:t>
            </a:r>
            <a:endParaRPr lang="en-US" altLang="en-US" sz="2400" b="1"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3243839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772" y="5350933"/>
            <a:ext cx="8534400" cy="1507067"/>
          </a:xfrm>
        </p:spPr>
        <p:txBody>
          <a:bodyPr/>
          <a:lstStyle/>
          <a:p>
            <a:r>
              <a:rPr lang="en-US" dirty="0"/>
              <a:t>Tuesday-October 16</a:t>
            </a:r>
            <a:r>
              <a:rPr lang="en-US" baseline="30000" dirty="0"/>
              <a:t>th</a:t>
            </a:r>
            <a:r>
              <a:rPr lang="en-US" dirty="0"/>
              <a:t>  </a:t>
            </a:r>
          </a:p>
        </p:txBody>
      </p:sp>
      <p:sp>
        <p:nvSpPr>
          <p:cNvPr id="3" name="Content Placeholder 2"/>
          <p:cNvSpPr>
            <a:spLocks noGrp="1"/>
          </p:cNvSpPr>
          <p:nvPr>
            <p:ph idx="1"/>
          </p:nvPr>
        </p:nvSpPr>
        <p:spPr>
          <a:xfrm>
            <a:off x="810883" y="2596550"/>
            <a:ext cx="10506974" cy="3279317"/>
          </a:xfrm>
        </p:spPr>
        <p:txBody>
          <a:bodyPr>
            <a:normAutofit/>
          </a:bodyPr>
          <a:lstStyle/>
          <a:p>
            <a:r>
              <a:rPr lang="en-US" dirty="0"/>
              <a:t>Greyhound News: </a:t>
            </a:r>
            <a:r>
              <a:rPr lang="en-US" u="sng" dirty="0" smtClean="0">
                <a:hlinkClick r:id="rId2"/>
              </a:rPr>
              <a:t>www.GreyhoundNews.net</a:t>
            </a:r>
            <a:endParaRPr lang="en-US" u="sng" dirty="0" smtClean="0"/>
          </a:p>
          <a:p>
            <a:endParaRPr lang="en-US" u="sng" dirty="0"/>
          </a:p>
          <a:p>
            <a:r>
              <a:rPr lang="en-US" dirty="0" smtClean="0"/>
              <a:t>Turn in </a:t>
            </a:r>
            <a:r>
              <a:rPr lang="en-US" i="1" dirty="0" smtClean="0"/>
              <a:t>The Crucible</a:t>
            </a:r>
            <a:r>
              <a:rPr lang="en-US" dirty="0" smtClean="0"/>
              <a:t> quick writes-make sure your name is on it!</a:t>
            </a:r>
          </a:p>
          <a:p>
            <a:endParaRPr lang="en-US" dirty="0" smtClean="0"/>
          </a:p>
          <a:p>
            <a:r>
              <a:rPr lang="en-US" dirty="0" smtClean="0"/>
              <a:t>Begin reading Act 1 of </a:t>
            </a:r>
            <a:r>
              <a:rPr lang="en-US" i="1" dirty="0" smtClean="0"/>
              <a:t>The Crucible</a:t>
            </a:r>
          </a:p>
          <a:p>
            <a:pPr marL="0" indent="0">
              <a:buNone/>
            </a:pPr>
            <a:endParaRPr lang="en-US" i="1" dirty="0" smtClean="0"/>
          </a:p>
          <a:p>
            <a:r>
              <a:rPr lang="en-US" smtClean="0"/>
              <a:t>Character Chart</a:t>
            </a:r>
            <a:endParaRPr lang="en-US" dirty="0"/>
          </a:p>
          <a:p>
            <a:endParaRPr lang="en-US" u="sng" dirty="0"/>
          </a:p>
          <a:p>
            <a:endParaRPr lang="en-US" u="sng" dirty="0"/>
          </a:p>
          <a:p>
            <a:endParaRPr lang="en-US" u="sng" dirty="0"/>
          </a:p>
          <a:p>
            <a:endParaRPr lang="en-US" u="sng" dirty="0"/>
          </a:p>
          <a:p>
            <a:endParaRPr lang="en-US" u="sng" dirty="0"/>
          </a:p>
          <a:p>
            <a:endParaRPr lang="en-US" u="sng" dirty="0"/>
          </a:p>
          <a:p>
            <a:endParaRPr lang="en-US" u="sng" dirty="0"/>
          </a:p>
          <a:p>
            <a:endParaRPr lang="en-US" dirty="0"/>
          </a:p>
        </p:txBody>
      </p:sp>
    </p:spTree>
    <p:extLst>
      <p:ext uri="{BB962C8B-B14F-4D97-AF65-F5344CB8AC3E}">
        <p14:creationId xmlns:p14="http://schemas.microsoft.com/office/powerpoint/2010/main" val="212433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772" y="5350933"/>
            <a:ext cx="8534400" cy="1507067"/>
          </a:xfrm>
        </p:spPr>
        <p:txBody>
          <a:bodyPr/>
          <a:lstStyle/>
          <a:p>
            <a:r>
              <a:rPr lang="en-US" dirty="0" smtClean="0"/>
              <a:t>Thursday- October 18</a:t>
            </a:r>
            <a:r>
              <a:rPr lang="en-US" baseline="30000" dirty="0" smtClean="0"/>
              <a:t>th</a:t>
            </a:r>
            <a:r>
              <a:rPr lang="en-US" dirty="0" smtClean="0"/>
              <a:t> </a:t>
            </a:r>
            <a:endParaRPr lang="en-US" dirty="0"/>
          </a:p>
        </p:txBody>
      </p:sp>
      <p:sp>
        <p:nvSpPr>
          <p:cNvPr id="3" name="Content Placeholder 2"/>
          <p:cNvSpPr>
            <a:spLocks noGrp="1"/>
          </p:cNvSpPr>
          <p:nvPr>
            <p:ph idx="1"/>
          </p:nvPr>
        </p:nvSpPr>
        <p:spPr>
          <a:xfrm>
            <a:off x="181156" y="1219359"/>
            <a:ext cx="11887200" cy="4885107"/>
          </a:xfrm>
        </p:spPr>
        <p:txBody>
          <a:bodyPr>
            <a:normAutofit fontScale="70000" lnSpcReduction="20000"/>
          </a:bodyPr>
          <a:lstStyle/>
          <a:p>
            <a:r>
              <a:rPr lang="en-US" sz="3200" dirty="0"/>
              <a:t>Greyhound News: </a:t>
            </a:r>
            <a:r>
              <a:rPr lang="en-US" sz="3200" u="sng" dirty="0" smtClean="0">
                <a:hlinkClick r:id="rId2"/>
              </a:rPr>
              <a:t>www.GreyhoundNews.net</a:t>
            </a:r>
            <a:endParaRPr lang="en-US" sz="3200" u="sng" dirty="0" smtClean="0"/>
          </a:p>
          <a:p>
            <a:endParaRPr lang="en-US" sz="3200" u="sng" dirty="0"/>
          </a:p>
          <a:p>
            <a:r>
              <a:rPr lang="en-US" sz="3200" dirty="0" smtClean="0"/>
              <a:t>Get out your character chart and purple packet!</a:t>
            </a:r>
          </a:p>
          <a:p>
            <a:endParaRPr lang="en-US" sz="3200" dirty="0"/>
          </a:p>
          <a:p>
            <a:r>
              <a:rPr lang="en-US" sz="3200" dirty="0" smtClean="0"/>
              <a:t>You should have notes on the chart about Abigail, Betty, Parris, Mrs. Putnam, Mr. Putnam, Proctor, Tituba, and Mercy.</a:t>
            </a:r>
          </a:p>
          <a:p>
            <a:endParaRPr lang="en-US" sz="3200" dirty="0"/>
          </a:p>
          <a:p>
            <a:r>
              <a:rPr lang="en-US" sz="3200" dirty="0" smtClean="0"/>
              <a:t>Discuss Abigail/Proctor Scene-graphic organizer and </a:t>
            </a:r>
            <a:r>
              <a:rPr lang="en-US" sz="3200" smtClean="0"/>
              <a:t>close reading</a:t>
            </a:r>
            <a:endParaRPr lang="en-US" sz="3200" dirty="0" smtClean="0"/>
          </a:p>
          <a:p>
            <a:endParaRPr lang="en-US" sz="3200" dirty="0" smtClean="0"/>
          </a:p>
          <a:p>
            <a:r>
              <a:rPr lang="en-US" sz="3200" dirty="0" smtClean="0"/>
              <a:t>Continue reading Act 1 of </a:t>
            </a:r>
            <a:r>
              <a:rPr lang="en-US" sz="3200" i="1" dirty="0" smtClean="0"/>
              <a:t>The Crucible-</a:t>
            </a:r>
            <a:r>
              <a:rPr lang="en-US" sz="3200" dirty="0" smtClean="0"/>
              <a:t>If you want a chance to read, we need a Rebecca Nurse, Giles Corey and Reverend Hale!  You can also take someone else’s part since they have had it for 2 days</a:t>
            </a:r>
            <a:r>
              <a:rPr lang="en-US" sz="3200" dirty="0" smtClean="0">
                <a:sym typeface="Wingdings" panose="05000000000000000000" pitchFamily="2" charset="2"/>
              </a:rPr>
              <a:t></a:t>
            </a:r>
            <a:endParaRPr lang="en-US" sz="3200" u="sng" dirty="0"/>
          </a:p>
          <a:p>
            <a:endParaRPr lang="en-US" u="sng" dirty="0"/>
          </a:p>
          <a:p>
            <a:endParaRPr lang="en-US" u="sng" dirty="0"/>
          </a:p>
          <a:p>
            <a:endParaRPr lang="en-US" dirty="0"/>
          </a:p>
        </p:txBody>
      </p:sp>
    </p:spTree>
    <p:extLst>
      <p:ext uri="{BB962C8B-B14F-4D97-AF65-F5344CB8AC3E}">
        <p14:creationId xmlns:p14="http://schemas.microsoft.com/office/powerpoint/2010/main" val="1941645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772" y="5350933"/>
            <a:ext cx="8534400" cy="1507067"/>
          </a:xfrm>
        </p:spPr>
        <p:txBody>
          <a:bodyPr/>
          <a:lstStyle/>
          <a:p>
            <a:r>
              <a:rPr lang="en-US" dirty="0" smtClean="0"/>
              <a:t>Friday</a:t>
            </a:r>
            <a:r>
              <a:rPr lang="en-US" dirty="0" smtClean="0"/>
              <a:t>- </a:t>
            </a:r>
            <a:r>
              <a:rPr lang="en-US" dirty="0" smtClean="0"/>
              <a:t>October </a:t>
            </a:r>
            <a:r>
              <a:rPr lang="en-US" dirty="0" smtClean="0"/>
              <a:t>19</a:t>
            </a:r>
            <a:r>
              <a:rPr lang="en-US" baseline="30000" dirty="0" smtClean="0"/>
              <a:t>th</a:t>
            </a:r>
            <a:r>
              <a:rPr lang="en-US" dirty="0" smtClean="0"/>
              <a:t> </a:t>
            </a:r>
            <a:endParaRPr lang="en-US" dirty="0"/>
          </a:p>
        </p:txBody>
      </p:sp>
      <p:sp>
        <p:nvSpPr>
          <p:cNvPr id="3" name="Content Placeholder 2"/>
          <p:cNvSpPr>
            <a:spLocks noGrp="1"/>
          </p:cNvSpPr>
          <p:nvPr>
            <p:ph idx="1"/>
          </p:nvPr>
        </p:nvSpPr>
        <p:spPr>
          <a:xfrm>
            <a:off x="181156" y="1219359"/>
            <a:ext cx="10834776" cy="4885107"/>
          </a:xfrm>
        </p:spPr>
        <p:txBody>
          <a:bodyPr>
            <a:normAutofit fontScale="92500" lnSpcReduction="20000"/>
          </a:bodyPr>
          <a:lstStyle/>
          <a:p>
            <a:endParaRPr lang="en-US" sz="3200" u="sng" dirty="0"/>
          </a:p>
          <a:p>
            <a:r>
              <a:rPr lang="en-US" sz="3200" dirty="0" smtClean="0"/>
              <a:t>Get out your character chart and purple packet!</a:t>
            </a:r>
          </a:p>
          <a:p>
            <a:pPr marL="0" indent="0">
              <a:buNone/>
            </a:pPr>
            <a:endParaRPr lang="en-US" sz="3200" dirty="0" smtClean="0"/>
          </a:p>
          <a:p>
            <a:r>
              <a:rPr lang="en-US" sz="3200" dirty="0" smtClean="0"/>
              <a:t>Finish </a:t>
            </a:r>
            <a:r>
              <a:rPr lang="en-US" sz="3200" dirty="0" smtClean="0"/>
              <a:t>reading Act 1 of </a:t>
            </a:r>
            <a:r>
              <a:rPr lang="en-US" sz="3200" i="1" dirty="0" smtClean="0"/>
              <a:t>The </a:t>
            </a:r>
            <a:r>
              <a:rPr lang="en-US" sz="3200" i="1" dirty="0" smtClean="0"/>
              <a:t>Crucible-</a:t>
            </a:r>
            <a:r>
              <a:rPr lang="en-US" sz="3200" dirty="0" smtClean="0"/>
              <a:t>Does anyone want a new part?</a:t>
            </a:r>
            <a:endParaRPr lang="en-US" sz="3200" u="sng" dirty="0" smtClean="0"/>
          </a:p>
          <a:p>
            <a:endParaRPr lang="en-US" sz="3200" u="sng" dirty="0"/>
          </a:p>
          <a:p>
            <a:r>
              <a:rPr lang="en-US" sz="3200" dirty="0" smtClean="0"/>
              <a:t>Act 1 study guide-finish by Monday</a:t>
            </a:r>
          </a:p>
          <a:p>
            <a:endParaRPr lang="en-US" sz="3200" dirty="0"/>
          </a:p>
          <a:p>
            <a:pPr marL="0" indent="0">
              <a:buNone/>
            </a:pPr>
            <a:r>
              <a:rPr lang="en-US" sz="3200" dirty="0" smtClean="0"/>
              <a:t>HW: Vocabulary is due </a:t>
            </a:r>
            <a:r>
              <a:rPr lang="en-US" sz="3200" smtClean="0"/>
              <a:t>on Tuesday, 10/23!</a:t>
            </a:r>
            <a:endParaRPr lang="en-US" dirty="0"/>
          </a:p>
          <a:p>
            <a:endParaRPr lang="en-US" u="sng" dirty="0"/>
          </a:p>
          <a:p>
            <a:pPr marL="0" indent="0">
              <a:buNone/>
            </a:pPr>
            <a:endParaRPr lang="en-US" dirty="0"/>
          </a:p>
        </p:txBody>
      </p:sp>
    </p:spTree>
    <p:extLst>
      <p:ext uri="{BB962C8B-B14F-4D97-AF65-F5344CB8AC3E}">
        <p14:creationId xmlns:p14="http://schemas.microsoft.com/office/powerpoint/2010/main" val="449445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2895</TotalTime>
  <Words>518</Words>
  <Application>Microsoft Office PowerPoint</Application>
  <PresentationFormat>Widescreen</PresentationFormat>
  <Paragraphs>57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Century Gothic</vt:lpstr>
      <vt:lpstr>Times New Roman</vt:lpstr>
      <vt:lpstr>Wingdings</vt:lpstr>
      <vt:lpstr>Wingdings 3</vt:lpstr>
      <vt:lpstr>Slice</vt:lpstr>
      <vt:lpstr>American Literature </vt:lpstr>
      <vt:lpstr>Monday- October 15th </vt:lpstr>
      <vt:lpstr>HW:  5 quick writes due tomorrow! Vocab due 10/23 at 8 am-assessment same day(changed to Tuesday)</vt:lpstr>
      <vt:lpstr>5 quick writes-due Tuesday</vt:lpstr>
      <vt:lpstr>Tuesday-October 16th  </vt:lpstr>
      <vt:lpstr>Thursday- October 18th </vt:lpstr>
      <vt:lpstr>Friday- October 19th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Literature</dc:title>
  <dc:creator>Stephanie Lindgren</dc:creator>
  <cp:lastModifiedBy>Stephanie Lindgren</cp:lastModifiedBy>
  <cp:revision>55</cp:revision>
  <dcterms:created xsi:type="dcterms:W3CDTF">2018-10-01T02:18:31Z</dcterms:created>
  <dcterms:modified xsi:type="dcterms:W3CDTF">2018-10-19T12:10:51Z</dcterms:modified>
</cp:coreProperties>
</file>