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58" r:id="rId4"/>
    <p:sldId id="259" r:id="rId5"/>
    <p:sldId id="268" r:id="rId6"/>
    <p:sldId id="269" r:id="rId7"/>
    <p:sldId id="264" r:id="rId8"/>
    <p:sldId id="267" r:id="rId9"/>
    <p:sldId id="266" r:id="rId10"/>
    <p:sldId id="263" r:id="rId11"/>
    <p:sldId id="270" r:id="rId12"/>
    <p:sldId id="272" r:id="rId13"/>
    <p:sldId id="260" r:id="rId14"/>
    <p:sldId id="273" r:id="rId15"/>
    <p:sldId id="262" r:id="rId16"/>
    <p:sldId id="279" r:id="rId17"/>
    <p:sldId id="275" r:id="rId18"/>
    <p:sldId id="277" r:id="rId19"/>
    <p:sldId id="28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ndgren" initials="SL" lastIdx="0" clrIdx="0">
    <p:extLst>
      <p:ext uri="{19B8F6BF-5375-455C-9EA6-DF929625EA0E}">
        <p15:presenceInfo xmlns:p15="http://schemas.microsoft.com/office/powerpoint/2012/main" userId="40798a5b45c0da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6AEED-0570-41CA-B5E2-030A0325A49F}"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60885-85C5-42D1-9A95-16BAE53D6DDC}" type="slidenum">
              <a:rPr lang="en-US" smtClean="0"/>
              <a:t>‹#›</a:t>
            </a:fld>
            <a:endParaRPr lang="en-US"/>
          </a:p>
        </p:txBody>
      </p:sp>
    </p:spTree>
    <p:extLst>
      <p:ext uri="{BB962C8B-B14F-4D97-AF65-F5344CB8AC3E}">
        <p14:creationId xmlns:p14="http://schemas.microsoft.com/office/powerpoint/2010/main" val="271055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8/17/2018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docs.google.com/document/d/1r98N442NrjlYq-xqIFqkht1uqVTm_T3ylATh_omf5js/edit?usp=sha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X34V_XGeQ" TargetMode="External"/><Relationship Id="rId2" Type="http://schemas.openxmlformats.org/officeDocument/2006/relationships/hyperlink" Target="https://www.youtube.com/watch?v=NfN_gcjGoJo"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5F84-7BF4-409D-84FC-0BDEBB45345B}"/>
              </a:ext>
            </a:extLst>
          </p:cNvPr>
          <p:cNvSpPr>
            <a:spLocks noGrp="1"/>
          </p:cNvSpPr>
          <p:nvPr>
            <p:ph type="ctrTitle"/>
          </p:nvPr>
        </p:nvSpPr>
        <p:spPr/>
        <p:txBody>
          <a:bodyPr/>
          <a:lstStyle/>
          <a:p>
            <a:r>
              <a:rPr lang="en-US" dirty="0"/>
              <a:t>American Literature </a:t>
            </a:r>
            <a:br>
              <a:rPr lang="en-US" dirty="0"/>
            </a:br>
            <a:r>
              <a:rPr lang="en-US" dirty="0"/>
              <a:t>Week 3</a:t>
            </a:r>
          </a:p>
        </p:txBody>
      </p:sp>
      <p:sp>
        <p:nvSpPr>
          <p:cNvPr id="3" name="Subtitle 2">
            <a:extLst>
              <a:ext uri="{FF2B5EF4-FFF2-40B4-BE49-F238E27FC236}">
                <a16:creationId xmlns:a16="http://schemas.microsoft.com/office/drawing/2014/main" id="{BC2032A6-C659-4E7D-A500-8995DEA67B52}"/>
              </a:ext>
            </a:extLst>
          </p:cNvPr>
          <p:cNvSpPr>
            <a:spLocks noGrp="1"/>
          </p:cNvSpPr>
          <p:nvPr>
            <p:ph type="subTitle" idx="1"/>
          </p:nvPr>
        </p:nvSpPr>
        <p:spPr/>
        <p:txBody>
          <a:bodyPr>
            <a:normAutofit/>
          </a:bodyPr>
          <a:lstStyle/>
          <a:p>
            <a:r>
              <a:rPr lang="en-US" sz="2400" dirty="0"/>
              <a:t>August 13</a:t>
            </a:r>
            <a:r>
              <a:rPr lang="en-US" sz="2400" baseline="30000" dirty="0"/>
              <a:t>th</a:t>
            </a:r>
            <a:r>
              <a:rPr lang="en-US" sz="2400" dirty="0"/>
              <a:t>-17th</a:t>
            </a:r>
          </a:p>
        </p:txBody>
      </p:sp>
    </p:spTree>
    <p:extLst>
      <p:ext uri="{BB962C8B-B14F-4D97-AF65-F5344CB8AC3E}">
        <p14:creationId xmlns:p14="http://schemas.microsoft.com/office/powerpoint/2010/main" val="256138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DC8-DE00-4866-A206-D42EB786104C}"/>
              </a:ext>
            </a:extLst>
          </p:cNvPr>
          <p:cNvSpPr>
            <a:spLocks noGrp="1"/>
          </p:cNvSpPr>
          <p:nvPr>
            <p:ph type="title"/>
          </p:nvPr>
        </p:nvSpPr>
        <p:spPr>
          <a:xfrm>
            <a:off x="1295402" y="826478"/>
            <a:ext cx="9601196" cy="1459522"/>
          </a:xfrm>
        </p:spPr>
        <p:txBody>
          <a:bodyPr/>
          <a:lstStyle/>
          <a:p>
            <a:r>
              <a:rPr lang="en-US" dirty="0"/>
              <a:t>Poetry Term Review</a:t>
            </a:r>
          </a:p>
        </p:txBody>
      </p:sp>
      <p:sp>
        <p:nvSpPr>
          <p:cNvPr id="3" name="Content Placeholder 2">
            <a:extLst>
              <a:ext uri="{FF2B5EF4-FFF2-40B4-BE49-F238E27FC236}">
                <a16:creationId xmlns:a16="http://schemas.microsoft.com/office/drawing/2014/main" id="{7187B2BA-860A-40DC-BC50-374B7E41E3EA}"/>
              </a:ext>
            </a:extLst>
          </p:cNvPr>
          <p:cNvSpPr>
            <a:spLocks noGrp="1"/>
          </p:cNvSpPr>
          <p:nvPr>
            <p:ph idx="1"/>
          </p:nvPr>
        </p:nvSpPr>
        <p:spPr>
          <a:xfrm>
            <a:off x="1295401" y="2101363"/>
            <a:ext cx="9601196" cy="4106006"/>
          </a:xfrm>
        </p:spPr>
        <p:txBody>
          <a:bodyPr>
            <a:normAutofit fontScale="47500" lnSpcReduction="20000"/>
          </a:bodyPr>
          <a:lstStyle/>
          <a:p>
            <a:pPr marL="0" indent="0" fontAlgn="base">
              <a:buNone/>
            </a:pPr>
            <a:r>
              <a:rPr lang="en-US" sz="4400" dirty="0"/>
              <a:t>10. Figurative Language</a:t>
            </a:r>
          </a:p>
          <a:p>
            <a:r>
              <a:rPr lang="en-US" sz="4400" dirty="0"/>
              <a:t>Imaginative language or figures of speech not meant to be taken literally(metaphor, simile, hyperbole, etc.)</a:t>
            </a:r>
          </a:p>
          <a:p>
            <a:pPr marL="0" indent="0">
              <a:buNone/>
            </a:pPr>
            <a:r>
              <a:rPr lang="en-US" sz="4400" dirty="0"/>
              <a:t>11. Personification</a:t>
            </a:r>
          </a:p>
          <a:p>
            <a:r>
              <a:rPr lang="en-US" sz="4400" dirty="0"/>
              <a:t>Figure of speech used to describe something as having human qualities</a:t>
            </a:r>
          </a:p>
          <a:p>
            <a:pPr marL="0" indent="0">
              <a:buNone/>
            </a:pPr>
            <a:r>
              <a:rPr lang="en-US" sz="4400" dirty="0"/>
              <a:t>12. Rhetorical Question</a:t>
            </a:r>
          </a:p>
          <a:p>
            <a:r>
              <a:rPr lang="en-US" sz="4400" dirty="0"/>
              <a:t>A question that is asked for effect or one for which the answer is obvious</a:t>
            </a:r>
          </a:p>
          <a:p>
            <a:pPr marL="0" indent="0">
              <a:buNone/>
            </a:pPr>
            <a:r>
              <a:rPr lang="en-US" sz="4400" dirty="0"/>
              <a:t>13. Allusion</a:t>
            </a:r>
          </a:p>
          <a:p>
            <a:r>
              <a:rPr lang="en-US" sz="4400" dirty="0"/>
              <a:t>A reference made to a well-known person, event, or place from history, music, art, or another literary work</a:t>
            </a:r>
            <a:r>
              <a:rPr lang="en-US" dirty="0"/>
              <a:t/>
            </a:r>
            <a:br>
              <a:rPr lang="en-US" dirty="0"/>
            </a:br>
            <a:endParaRPr lang="en-US" dirty="0"/>
          </a:p>
        </p:txBody>
      </p:sp>
    </p:spTree>
    <p:extLst>
      <p:ext uri="{BB962C8B-B14F-4D97-AF65-F5344CB8AC3E}">
        <p14:creationId xmlns:p14="http://schemas.microsoft.com/office/powerpoint/2010/main" val="392399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54D7-054C-40C0-B27F-0F111F362D41}"/>
              </a:ext>
            </a:extLst>
          </p:cNvPr>
          <p:cNvSpPr>
            <a:spLocks noGrp="1"/>
          </p:cNvSpPr>
          <p:nvPr>
            <p:ph type="title"/>
          </p:nvPr>
        </p:nvSpPr>
        <p:spPr/>
        <p:txBody>
          <a:bodyPr/>
          <a:lstStyle/>
          <a:p>
            <a:r>
              <a:rPr lang="en-US" dirty="0"/>
              <a:t>American Dream Poems</a:t>
            </a:r>
          </a:p>
        </p:txBody>
      </p:sp>
      <p:sp>
        <p:nvSpPr>
          <p:cNvPr id="3" name="Content Placeholder 2">
            <a:extLst>
              <a:ext uri="{FF2B5EF4-FFF2-40B4-BE49-F238E27FC236}">
                <a16:creationId xmlns:a16="http://schemas.microsoft.com/office/drawing/2014/main" id="{47995DB5-4719-41C3-9144-DB87D0920959}"/>
              </a:ext>
            </a:extLst>
          </p:cNvPr>
          <p:cNvSpPr>
            <a:spLocks noGrp="1"/>
          </p:cNvSpPr>
          <p:nvPr>
            <p:ph idx="1"/>
          </p:nvPr>
        </p:nvSpPr>
        <p:spPr/>
        <p:txBody>
          <a:bodyPr>
            <a:normAutofit fontScale="77500" lnSpcReduction="20000"/>
          </a:bodyPr>
          <a:lstStyle/>
          <a:p>
            <a:r>
              <a:rPr lang="en-US" dirty="0"/>
              <a:t>Read blue packet of American Dream poems.</a:t>
            </a:r>
          </a:p>
          <a:p>
            <a:r>
              <a:rPr lang="en-US" dirty="0"/>
              <a:t>Analyze and discuss four of the of the seven poems with a partner. </a:t>
            </a:r>
          </a:p>
          <a:p>
            <a:r>
              <a:rPr lang="en-US" dirty="0"/>
              <a:t>Complete the Dream Poetry chart to identify the tone and any poetic devices used by the author.</a:t>
            </a:r>
          </a:p>
          <a:p>
            <a:r>
              <a:rPr lang="en-US" dirty="0"/>
              <a:t>Please cite text to support your answers(include quotations from poem).</a:t>
            </a:r>
          </a:p>
          <a:p>
            <a:pPr marL="0" indent="0">
              <a:buNone/>
            </a:pPr>
            <a:r>
              <a:rPr lang="en-US" dirty="0"/>
              <a:t>HW: </a:t>
            </a:r>
          </a:p>
          <a:p>
            <a:r>
              <a:rPr lang="en-US" u="sng" dirty="0"/>
              <a:t>ARITS</a:t>
            </a:r>
            <a:r>
              <a:rPr lang="en-US" dirty="0"/>
              <a:t> vocab practice due Thursday @ 8:00 AM</a:t>
            </a:r>
          </a:p>
          <a:p>
            <a:pPr>
              <a:buFont typeface="Arial" panose="020B0604020202020204" pitchFamily="34" charset="0"/>
              <a:buChar char="•"/>
            </a:pPr>
            <a:r>
              <a:rPr lang="en-US" u="sng" dirty="0"/>
              <a:t>ARITS </a:t>
            </a:r>
            <a:r>
              <a:rPr lang="en-US" dirty="0"/>
              <a:t>vocab assessment on Friday</a:t>
            </a:r>
          </a:p>
          <a:p>
            <a:pPr>
              <a:buFont typeface="Arial" panose="020B0604020202020204" pitchFamily="34" charset="0"/>
              <a:buChar char="•"/>
            </a:pPr>
            <a:r>
              <a:rPr lang="en-US" dirty="0"/>
              <a:t>Unit 1 test on Thursday, August 23</a:t>
            </a:r>
            <a:r>
              <a:rPr lang="en-US" baseline="30000" dirty="0"/>
              <a:t>rd</a:t>
            </a:r>
            <a:r>
              <a:rPr lang="en-US" dirty="0"/>
              <a:t>(includes </a:t>
            </a:r>
            <a:r>
              <a:rPr lang="en-US" u="sng" dirty="0"/>
              <a:t>ARITS)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191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61941"/>
          </a:xfrm>
        </p:spPr>
        <p:txBody>
          <a:bodyPr>
            <a:normAutofit fontScale="90000"/>
          </a:bodyPr>
          <a:lstStyle/>
          <a:p>
            <a:r>
              <a:rPr lang="en-US" dirty="0"/>
              <a:t>Wednesday</a:t>
            </a:r>
          </a:p>
        </p:txBody>
      </p:sp>
      <p:sp>
        <p:nvSpPr>
          <p:cNvPr id="3" name="Content Placeholder 2"/>
          <p:cNvSpPr>
            <a:spLocks noGrp="1"/>
          </p:cNvSpPr>
          <p:nvPr>
            <p:ph idx="1"/>
          </p:nvPr>
        </p:nvSpPr>
        <p:spPr>
          <a:xfrm>
            <a:off x="1295401" y="1819564"/>
            <a:ext cx="9601196" cy="4056304"/>
          </a:xfrm>
        </p:spPr>
        <p:txBody>
          <a:bodyPr>
            <a:normAutofit fontScale="85000" lnSpcReduction="10000"/>
          </a:bodyPr>
          <a:lstStyle/>
          <a:p>
            <a:r>
              <a:rPr lang="en-US" b="1" dirty="0"/>
              <a:t>DO NOW- Finish analyzing the 4 poems you selected on the chart from yesterday.</a:t>
            </a:r>
          </a:p>
          <a:p>
            <a:endParaRPr lang="en-US" u="sng" dirty="0"/>
          </a:p>
          <a:p>
            <a:pPr marL="0" indent="0">
              <a:buNone/>
            </a:pPr>
            <a:r>
              <a:rPr lang="en-US" u="sng" dirty="0"/>
              <a:t>Things to remember</a:t>
            </a:r>
          </a:p>
          <a:p>
            <a:r>
              <a:rPr lang="en-US" dirty="0"/>
              <a:t>Have </a:t>
            </a:r>
            <a:r>
              <a:rPr lang="en-US" i="1" dirty="0"/>
              <a:t>The Great Gatsby</a:t>
            </a:r>
            <a:r>
              <a:rPr lang="en-US" dirty="0"/>
              <a:t> by 8/20.  Copies may be in media center or public library if you act fast.  If you have a financial need, let me know discreetly ASAP so I can get one for you.</a:t>
            </a:r>
          </a:p>
          <a:p>
            <a:r>
              <a:rPr lang="en-US" dirty="0"/>
              <a:t>Vocabulary.com assignment due tomorrow at 8 AM(no exceptions)</a:t>
            </a:r>
          </a:p>
          <a:p>
            <a:r>
              <a:rPr lang="en-US" dirty="0"/>
              <a:t>Vocabulary assessment on Friday</a:t>
            </a:r>
          </a:p>
          <a:p>
            <a:r>
              <a:rPr lang="en-US" dirty="0"/>
              <a:t>Picture day during class on Tuesday</a:t>
            </a:r>
          </a:p>
          <a:p>
            <a:r>
              <a:rPr lang="en-US" dirty="0"/>
              <a:t>Unit 1 assessment on August 23</a:t>
            </a:r>
            <a:r>
              <a:rPr lang="en-US" baseline="30000" dirty="0"/>
              <a:t>rd</a:t>
            </a:r>
            <a:r>
              <a:rPr lang="en-US" dirty="0"/>
              <a:t>(next Thursday)</a:t>
            </a:r>
            <a:br>
              <a:rPr lang="en-US" dirty="0"/>
            </a:br>
            <a:endParaRPr lang="en-US" dirty="0"/>
          </a:p>
        </p:txBody>
      </p:sp>
    </p:spTree>
    <p:extLst>
      <p:ext uri="{BB962C8B-B14F-4D97-AF65-F5344CB8AC3E}">
        <p14:creationId xmlns:p14="http://schemas.microsoft.com/office/powerpoint/2010/main" val="74895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D1C540-D8D8-49CD-9D01-12071C85C523}"/>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r>
              <a:rPr lang="en-US" dirty="0"/>
              <a:t/>
            </a:r>
            <a:br>
              <a:rPr lang="en-US" dirty="0"/>
            </a:br>
            <a:endParaRPr lang="en-US" dirty="0"/>
          </a:p>
        </p:txBody>
      </p:sp>
      <p:sp>
        <p:nvSpPr>
          <p:cNvPr id="3" name="Rectangle 2">
            <a:extLst>
              <a:ext uri="{FF2B5EF4-FFF2-40B4-BE49-F238E27FC236}">
                <a16:creationId xmlns:a16="http://schemas.microsoft.com/office/drawing/2014/main" id="{62222482-DEB7-4C89-B579-969C176D1B90}"/>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r>
              <a:rPr lang="en-US" dirty="0"/>
              <a:t/>
            </a:r>
            <a:br>
              <a:rPr lang="en-US" dirty="0"/>
            </a:br>
            <a:endParaRPr lang="en-US" dirty="0"/>
          </a:p>
        </p:txBody>
      </p:sp>
      <p:sp>
        <p:nvSpPr>
          <p:cNvPr id="4" name="Rectangle 3">
            <a:extLst>
              <a:ext uri="{FF2B5EF4-FFF2-40B4-BE49-F238E27FC236}">
                <a16:creationId xmlns:a16="http://schemas.microsoft.com/office/drawing/2014/main" id="{5683119B-AF9A-4856-A2B3-0839D0B4F7B1}"/>
              </a:ext>
            </a:extLst>
          </p:cNvPr>
          <p:cNvSpPr/>
          <p:nvPr/>
        </p:nvSpPr>
        <p:spPr>
          <a:xfrm>
            <a:off x="762856" y="1069074"/>
            <a:ext cx="8381144" cy="1231106"/>
          </a:xfrm>
          <a:prstGeom prst="rect">
            <a:avLst/>
          </a:prstGeom>
        </p:spPr>
        <p:txBody>
          <a:bodyPr wrap="square">
            <a:spAutoFit/>
          </a:bodyPr>
          <a:lstStyle/>
          <a:p>
            <a:r>
              <a:rPr lang="en-US" sz="2800" b="1" dirty="0">
                <a:solidFill>
                  <a:srgbClr val="000000"/>
                </a:solidFill>
                <a:latin typeface="+mj-lt"/>
              </a:rPr>
              <a:t>Wednesday</a:t>
            </a:r>
          </a:p>
          <a:p>
            <a:r>
              <a:rPr lang="en-US" sz="2800" b="1" dirty="0">
                <a:solidFill>
                  <a:srgbClr val="000000"/>
                </a:solidFill>
                <a:latin typeface="+mj-lt"/>
              </a:rPr>
              <a:t>TPCASTT </a:t>
            </a:r>
            <a:r>
              <a:rPr lang="en-US" dirty="0">
                <a:solidFill>
                  <a:srgbClr val="000000"/>
                </a:solidFill>
                <a:latin typeface="Oswald"/>
              </a:rPr>
              <a:t> </a:t>
            </a:r>
            <a:r>
              <a:rPr lang="en-US" dirty="0"/>
              <a:t/>
            </a:r>
            <a:br>
              <a:rPr lang="en-US" dirty="0"/>
            </a:br>
            <a:endParaRPr lang="en-US" dirty="0"/>
          </a:p>
        </p:txBody>
      </p:sp>
      <p:pic>
        <p:nvPicPr>
          <p:cNvPr id="2050" name="Picture 2" descr="https://lh4.googleusercontent.com/5y3bnguKvTjq-tgW80THFPHTptvrVEWcuMziu0gw4UcGx4Qdmt_EWXhNFGfqaqzfy6rZbEvYtJT0Euo8qXbE_vJCR9YKT5gLJ9I2xDLRI0tJt7-UYkJwRFFIkq4Q6c9lg7EjSKsUS6g">
            <a:extLst>
              <a:ext uri="{FF2B5EF4-FFF2-40B4-BE49-F238E27FC236}">
                <a16:creationId xmlns:a16="http://schemas.microsoft.com/office/drawing/2014/main" id="{3D0D443D-0307-46B9-9462-B40B057F8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970" y="834291"/>
            <a:ext cx="3874844" cy="516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27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43468"/>
          </a:xfrm>
        </p:spPr>
        <p:txBody>
          <a:bodyPr>
            <a:normAutofit fontScale="90000"/>
          </a:bodyPr>
          <a:lstStyle/>
          <a:p>
            <a:r>
              <a:rPr lang="en-US" dirty="0"/>
              <a:t>Wednesday: Use your notes from the chart to complete the TPCASTT assignment on your own.</a:t>
            </a:r>
          </a:p>
        </p:txBody>
      </p:sp>
      <p:sp>
        <p:nvSpPr>
          <p:cNvPr id="3" name="Content Placeholder 2"/>
          <p:cNvSpPr>
            <a:spLocks noGrp="1"/>
          </p:cNvSpPr>
          <p:nvPr>
            <p:ph idx="1"/>
          </p:nvPr>
        </p:nvSpPr>
        <p:spPr>
          <a:xfrm>
            <a:off x="1295401" y="2096655"/>
            <a:ext cx="9601196" cy="3779213"/>
          </a:xfrm>
        </p:spPr>
        <p:txBody>
          <a:bodyPr>
            <a:normAutofit/>
          </a:bodyPr>
          <a:lstStyle/>
          <a:p>
            <a:pPr marL="0" indent="0">
              <a:buNone/>
            </a:pPr>
            <a:endParaRPr lang="en-US" dirty="0"/>
          </a:p>
          <a:p>
            <a:pPr marL="0" indent="0">
              <a:buNone/>
            </a:pPr>
            <a:r>
              <a:rPr lang="en-US" dirty="0"/>
              <a:t>If you are not finished, please complete for homework.</a:t>
            </a:r>
          </a:p>
          <a:p>
            <a:pPr marL="0" indent="0">
              <a:buNone/>
            </a:pPr>
            <a:endParaRPr lang="en-US" dirty="0"/>
          </a:p>
          <a:p>
            <a:pPr marL="0" indent="0">
              <a:buNone/>
            </a:pPr>
            <a:r>
              <a:rPr lang="en-US" dirty="0"/>
              <a:t>Link to poems: </a:t>
            </a:r>
            <a:r>
              <a:rPr lang="en-US" dirty="0">
                <a:hlinkClick r:id="rId2"/>
              </a:rPr>
              <a:t>https://docs.google.com/document/d/1r98N442NrjlYq-xqIFqkht1uqVTm_T3ylATh_omf5js/edit?usp=sharing</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9698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E482-78CE-40F7-9FE2-276186AE4A60}"/>
              </a:ext>
            </a:extLst>
          </p:cNvPr>
          <p:cNvSpPr>
            <a:spLocks noGrp="1"/>
          </p:cNvSpPr>
          <p:nvPr>
            <p:ph type="title"/>
          </p:nvPr>
        </p:nvSpPr>
        <p:spPr/>
        <p:txBody>
          <a:bodyPr/>
          <a:lstStyle/>
          <a:p>
            <a:r>
              <a:rPr lang="en-US" dirty="0"/>
              <a:t>Thursday-August 16</a:t>
            </a:r>
            <a:r>
              <a:rPr lang="en-US" baseline="30000" dirty="0"/>
              <a:t>th</a:t>
            </a:r>
            <a:r>
              <a:rPr lang="en-US" dirty="0"/>
              <a:t> </a:t>
            </a:r>
          </a:p>
        </p:txBody>
      </p:sp>
      <p:sp>
        <p:nvSpPr>
          <p:cNvPr id="3" name="Content Placeholder 2">
            <a:extLst>
              <a:ext uri="{FF2B5EF4-FFF2-40B4-BE49-F238E27FC236}">
                <a16:creationId xmlns:a16="http://schemas.microsoft.com/office/drawing/2014/main" id="{09BD53A1-C5CE-4781-A3E6-1C3D1B75550C}"/>
              </a:ext>
            </a:extLst>
          </p:cNvPr>
          <p:cNvSpPr>
            <a:spLocks noGrp="1"/>
          </p:cNvSpPr>
          <p:nvPr>
            <p:ph idx="1"/>
          </p:nvPr>
        </p:nvSpPr>
        <p:spPr>
          <a:xfrm>
            <a:off x="1295401" y="2556931"/>
            <a:ext cx="9601196" cy="3632853"/>
          </a:xfrm>
        </p:spPr>
        <p:txBody>
          <a:bodyPr>
            <a:normAutofit fontScale="92500" lnSpcReduction="10000"/>
          </a:bodyPr>
          <a:lstStyle/>
          <a:p>
            <a:pPr marL="0" indent="0" algn="ctr">
              <a:buNone/>
            </a:pPr>
            <a:r>
              <a:rPr lang="en-US" sz="2600" b="1" dirty="0">
                <a:solidFill>
                  <a:srgbClr val="000000"/>
                </a:solidFill>
              </a:rPr>
              <a:t>DO NOW!-Checking Your Understanding</a:t>
            </a:r>
          </a:p>
          <a:p>
            <a:pPr marL="0" indent="0">
              <a:buNone/>
            </a:pPr>
            <a:r>
              <a:rPr lang="en-US" dirty="0">
                <a:solidFill>
                  <a:srgbClr val="000000"/>
                </a:solidFill>
              </a:rPr>
              <a:t>1</a:t>
            </a:r>
            <a:r>
              <a:rPr lang="en-US" dirty="0" smtClean="0">
                <a:solidFill>
                  <a:srgbClr val="000000"/>
                </a:solidFill>
              </a:rPr>
              <a:t>. </a:t>
            </a:r>
            <a:r>
              <a:rPr lang="en-US" dirty="0">
                <a:solidFill>
                  <a:srgbClr val="000000"/>
                </a:solidFill>
              </a:rPr>
              <a:t>What technique did John McCain use in defining “patriotism” in his essay?</a:t>
            </a:r>
          </a:p>
          <a:p>
            <a:pPr marL="0" indent="0">
              <a:buNone/>
            </a:pPr>
            <a:r>
              <a:rPr lang="en-US" dirty="0">
                <a:solidFill>
                  <a:srgbClr val="000000"/>
                </a:solidFill>
              </a:rPr>
              <a:t>2</a:t>
            </a:r>
            <a:r>
              <a:rPr lang="en-US" dirty="0" smtClean="0">
                <a:solidFill>
                  <a:srgbClr val="000000"/>
                </a:solidFill>
              </a:rPr>
              <a:t>. </a:t>
            </a:r>
            <a:r>
              <a:rPr lang="en-US" dirty="0">
                <a:solidFill>
                  <a:srgbClr val="000000"/>
                </a:solidFill>
              </a:rPr>
              <a:t>How was Walt Whitman different than poets that came before him?</a:t>
            </a:r>
          </a:p>
          <a:p>
            <a:pPr marL="0" indent="0">
              <a:buNone/>
            </a:pPr>
            <a:r>
              <a:rPr lang="en-US" dirty="0">
                <a:solidFill>
                  <a:srgbClr val="000000"/>
                </a:solidFill>
              </a:rPr>
              <a:t>3</a:t>
            </a:r>
            <a:r>
              <a:rPr lang="en-US" dirty="0" smtClean="0">
                <a:solidFill>
                  <a:srgbClr val="000000"/>
                </a:solidFill>
              </a:rPr>
              <a:t>. </a:t>
            </a:r>
            <a:r>
              <a:rPr lang="en-US" dirty="0">
                <a:solidFill>
                  <a:srgbClr val="000000"/>
                </a:solidFill>
              </a:rPr>
              <a:t>What is a catalog? (in literature) </a:t>
            </a:r>
          </a:p>
          <a:p>
            <a:pPr marL="0" indent="0">
              <a:buNone/>
            </a:pPr>
            <a:r>
              <a:rPr lang="en-US" dirty="0">
                <a:solidFill>
                  <a:srgbClr val="000000"/>
                </a:solidFill>
              </a:rPr>
              <a:t>4</a:t>
            </a:r>
            <a:r>
              <a:rPr lang="en-US" dirty="0" smtClean="0">
                <a:solidFill>
                  <a:srgbClr val="000000"/>
                </a:solidFill>
              </a:rPr>
              <a:t>. </a:t>
            </a:r>
            <a:r>
              <a:rPr lang="en-US" dirty="0">
                <a:solidFill>
                  <a:srgbClr val="000000"/>
                </a:solidFill>
              </a:rPr>
              <a:t>What is free verse?</a:t>
            </a:r>
          </a:p>
          <a:p>
            <a:pPr marL="0" indent="0">
              <a:buNone/>
            </a:pPr>
            <a:r>
              <a:rPr lang="en-US" dirty="0">
                <a:solidFill>
                  <a:srgbClr val="000000"/>
                </a:solidFill>
              </a:rPr>
              <a:t>5</a:t>
            </a:r>
            <a:r>
              <a:rPr lang="en-US" dirty="0" smtClean="0">
                <a:solidFill>
                  <a:srgbClr val="000000"/>
                </a:solidFill>
              </a:rPr>
              <a:t>. </a:t>
            </a:r>
            <a:r>
              <a:rPr lang="en-US" dirty="0">
                <a:solidFill>
                  <a:srgbClr val="000000"/>
                </a:solidFill>
              </a:rPr>
              <a:t>Why was Langston Hughes important - what did he write about?</a:t>
            </a:r>
          </a:p>
          <a:p>
            <a:pPr marL="0" indent="0">
              <a:buNone/>
            </a:pPr>
            <a:r>
              <a:rPr lang="en-US" dirty="0">
                <a:solidFill>
                  <a:srgbClr val="000000"/>
                </a:solidFill>
              </a:rPr>
              <a:t>6</a:t>
            </a:r>
            <a:r>
              <a:rPr lang="en-US" smtClean="0">
                <a:solidFill>
                  <a:srgbClr val="000000"/>
                </a:solidFill>
              </a:rPr>
              <a:t>. </a:t>
            </a:r>
            <a:r>
              <a:rPr lang="en-US" dirty="0">
                <a:solidFill>
                  <a:srgbClr val="000000"/>
                </a:solidFill>
              </a:rPr>
              <a:t>How are the styles of Whitman and Hughes similar or different? Think about literary tools they use.</a:t>
            </a:r>
          </a:p>
          <a:p>
            <a:endParaRPr lang="en-US" dirty="0"/>
          </a:p>
        </p:txBody>
      </p:sp>
    </p:spTree>
    <p:extLst>
      <p:ext uri="{BB962C8B-B14F-4D97-AF65-F5344CB8AC3E}">
        <p14:creationId xmlns:p14="http://schemas.microsoft.com/office/powerpoint/2010/main" val="287262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7199-B462-4104-B0CA-7F6573AAC234}"/>
              </a:ext>
            </a:extLst>
          </p:cNvPr>
          <p:cNvSpPr>
            <a:spLocks noGrp="1"/>
          </p:cNvSpPr>
          <p:nvPr>
            <p:ph type="title"/>
          </p:nvPr>
        </p:nvSpPr>
        <p:spPr/>
        <p:txBody>
          <a:bodyPr/>
          <a:lstStyle/>
          <a:p>
            <a:r>
              <a:rPr lang="en-US" dirty="0"/>
              <a:t>Thursday-August 16th</a:t>
            </a:r>
          </a:p>
        </p:txBody>
      </p:sp>
      <p:sp>
        <p:nvSpPr>
          <p:cNvPr id="4" name="Rectangle 1">
            <a:extLst>
              <a:ext uri="{FF2B5EF4-FFF2-40B4-BE49-F238E27FC236}">
                <a16:creationId xmlns:a16="http://schemas.microsoft.com/office/drawing/2014/main" id="{469460CD-1FE3-45C4-9D8B-DC0A4CA3C140}"/>
              </a:ext>
            </a:extLst>
          </p:cNvPr>
          <p:cNvSpPr>
            <a:spLocks noGrp="1" noChangeArrowheads="1"/>
          </p:cNvSpPr>
          <p:nvPr>
            <p:ph idx="1"/>
          </p:nvPr>
        </p:nvSpPr>
        <p:spPr bwMode="auto">
          <a:xfrm>
            <a:off x="1295401" y="2169687"/>
            <a:ext cx="977070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cs typeface="Arial" panose="020B0604020202020204" pitchFamily="34" charset="0"/>
              </a:rPr>
              <a:t>SB 1.5 – Read “America and I” p.19-USE A PEN, PLEASE!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tx1"/>
                </a:solidFill>
                <a:cs typeface="Arial" panose="020B0604020202020204" pitchFamily="34" charset="0"/>
              </a:rPr>
              <a:t>Underline words and phrases that show the tone of the narrator’s attitude toward America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cs typeface="Arial" panose="020B0604020202020204" pitchFamily="34" charset="0"/>
              </a:rPr>
              <a:t>Put a star next to the lines that include imagery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tx1"/>
                </a:solidFill>
                <a:cs typeface="Arial" panose="020B0604020202020204" pitchFamily="34" charset="0"/>
              </a:rPr>
              <a:t>Answer 1-6 on p. </a:t>
            </a:r>
            <a:r>
              <a:rPr lang="en-US" altLang="en-US" dirty="0" smtClean="0">
                <a:solidFill>
                  <a:schemeClr val="tx1"/>
                </a:solidFill>
                <a:cs typeface="Arial" panose="020B0604020202020204" pitchFamily="34" charset="0"/>
              </a:rPr>
              <a:t>27</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dirty="0" smtClean="0">
                <a:solidFill>
                  <a:schemeClr val="tx1"/>
                </a:solidFill>
                <a:cs typeface="Arial" panose="020B0604020202020204" pitchFamily="34" charset="0"/>
              </a:rPr>
              <a:t>HW: Finish questions on p. 27</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smtClean="0">
                <a:ln>
                  <a:noFill/>
                </a:ln>
                <a:solidFill>
                  <a:schemeClr val="tx1"/>
                </a:solidFill>
                <a:effectLst/>
                <a:cs typeface="Arial" panose="020B0604020202020204" pitchFamily="34" charset="0"/>
              </a:rPr>
              <a:t>Study for </a:t>
            </a:r>
            <a:r>
              <a:rPr kumimoji="0" lang="en-US" altLang="en-US" b="0" i="0" u="none" strike="noStrike" cap="none" normalizeH="0" baseline="0" smtClean="0">
                <a:ln>
                  <a:noFill/>
                </a:ln>
                <a:solidFill>
                  <a:schemeClr val="tx1"/>
                </a:solidFill>
                <a:effectLst/>
                <a:cs typeface="Arial" panose="020B0604020202020204" pitchFamily="34" charset="0"/>
              </a:rPr>
              <a:t>vocabulary assessment!</a:t>
            </a:r>
            <a:endParaRPr kumimoji="0" lang="en-US" altLang="en-US"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8713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963" y="1305342"/>
            <a:ext cx="10547927" cy="5016758"/>
          </a:xfrm>
          <a:prstGeom prst="rect">
            <a:avLst/>
          </a:prstGeom>
        </p:spPr>
        <p:txBody>
          <a:bodyPr wrap="square">
            <a:spAutoFit/>
          </a:bodyPr>
          <a:lstStyle/>
          <a:p>
            <a:r>
              <a:rPr lang="en-US" sz="2000" b="1" dirty="0"/>
              <a:t>One of comedian Groucho Marx's most famous jokes involves a pachyderm and some sleepwear.</a:t>
            </a:r>
          </a:p>
          <a:p>
            <a:endParaRPr lang="en-US" sz="2000" b="1" dirty="0"/>
          </a:p>
          <a:p>
            <a:r>
              <a:rPr lang="en-US" sz="2000" b="1" dirty="0"/>
              <a:t>"One morning I shot an elephant in my pajamas," </a:t>
            </a:r>
            <a:r>
              <a:rPr lang="en-US" sz="2000" b="1" u="sng" dirty="0">
                <a:hlinkClick r:id="rId2"/>
              </a:rPr>
              <a:t>he says. </a:t>
            </a:r>
            <a:r>
              <a:rPr lang="en-US" sz="2000" b="1" dirty="0"/>
              <a:t>"How he got in my pajamas I don't know!“</a:t>
            </a:r>
          </a:p>
          <a:p>
            <a:endParaRPr lang="en-US" sz="2000" b="1" dirty="0"/>
          </a:p>
          <a:p>
            <a:r>
              <a:rPr lang="en-US" sz="2000" b="1" dirty="0"/>
              <a:t>This joke is a play on a grammatical error called a misplaced modifier, where a descriptive phrase or word is placed in the wrong part of the sentence.</a:t>
            </a:r>
          </a:p>
          <a:p>
            <a:endParaRPr lang="en-US" sz="2000" b="1" dirty="0"/>
          </a:p>
          <a:p>
            <a:r>
              <a:rPr lang="en-US" sz="2000" b="1" dirty="0"/>
              <a:t>Key Principal:  Modifiers must be next to what they modify. </a:t>
            </a:r>
          </a:p>
          <a:p>
            <a:endParaRPr lang="en-US" sz="2000" b="1" dirty="0"/>
          </a:p>
          <a:p>
            <a:pPr fontAlgn="base">
              <a:buFont typeface="Arial" panose="020B0604020202020204" pitchFamily="34" charset="0"/>
              <a:buChar char="•"/>
            </a:pPr>
            <a:r>
              <a:rPr lang="en-US" sz="2000" b="1" dirty="0"/>
              <a:t>Misplaced- The modifier and what it modifies aren’t close together. </a:t>
            </a:r>
          </a:p>
          <a:p>
            <a:pPr fontAlgn="base">
              <a:buFont typeface="Arial" panose="020B0604020202020204" pitchFamily="34" charset="0"/>
              <a:buChar char="•"/>
            </a:pPr>
            <a:r>
              <a:rPr lang="en-US" sz="2000" b="1" dirty="0"/>
              <a:t>Dangling- What they modify isn’t in the sentence.</a:t>
            </a:r>
          </a:p>
          <a:p>
            <a:pPr fontAlgn="base">
              <a:buFont typeface="Arial" panose="020B0604020202020204" pitchFamily="34" charset="0"/>
              <a:buChar char="•"/>
            </a:pPr>
            <a:r>
              <a:rPr lang="en-US" sz="2000" b="1" dirty="0"/>
              <a:t>Squinting - between two things not obvious to which it is referring</a:t>
            </a:r>
          </a:p>
          <a:p>
            <a:r>
              <a:rPr lang="en-US" sz="2000" b="1" u="sng" dirty="0">
                <a:hlinkClick r:id="rId3"/>
              </a:rPr>
              <a:t>https://www.youtube.com/watch?v=-tX34V_XGeQ</a:t>
            </a:r>
            <a:r>
              <a:rPr lang="en-US" sz="2000" b="1" dirty="0"/>
              <a:t> </a:t>
            </a:r>
            <a:r>
              <a:rPr lang="en-US" sz="2000" dirty="0"/>
              <a:t/>
            </a:r>
            <a:br>
              <a:rPr lang="en-US" sz="2000" dirty="0"/>
            </a:br>
            <a:endParaRPr lang="en-US" sz="2000" dirty="0"/>
          </a:p>
        </p:txBody>
      </p:sp>
      <p:sp>
        <p:nvSpPr>
          <p:cNvPr id="3" name="TextBox 2"/>
          <p:cNvSpPr txBox="1"/>
          <p:nvPr/>
        </p:nvSpPr>
        <p:spPr>
          <a:xfrm>
            <a:off x="840509" y="720436"/>
            <a:ext cx="6326909" cy="523220"/>
          </a:xfrm>
          <a:prstGeom prst="rect">
            <a:avLst/>
          </a:prstGeom>
          <a:noFill/>
        </p:spPr>
        <p:txBody>
          <a:bodyPr wrap="square" rtlCol="0">
            <a:spAutoFit/>
          </a:bodyPr>
          <a:lstStyle/>
          <a:p>
            <a:r>
              <a:rPr lang="en-US" sz="2800" dirty="0" smtClean="0">
                <a:latin typeface="+mj-lt"/>
              </a:rPr>
              <a:t>FRIDAY-Modifiers</a:t>
            </a:r>
            <a:endParaRPr lang="en-US" sz="2800" dirty="0">
              <a:latin typeface="+mj-lt"/>
            </a:endParaRPr>
          </a:p>
        </p:txBody>
      </p:sp>
    </p:spTree>
    <p:extLst>
      <p:ext uri="{BB962C8B-B14F-4D97-AF65-F5344CB8AC3E}">
        <p14:creationId xmlns:p14="http://schemas.microsoft.com/office/powerpoint/2010/main" val="21262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Friday</a:t>
            </a:r>
          </a:p>
        </p:txBody>
      </p:sp>
      <p:sp>
        <p:nvSpPr>
          <p:cNvPr id="3" name="Content Placeholder 2"/>
          <p:cNvSpPr>
            <a:spLocks noGrp="1"/>
          </p:cNvSpPr>
          <p:nvPr>
            <p:ph idx="1"/>
          </p:nvPr>
        </p:nvSpPr>
        <p:spPr>
          <a:xfrm>
            <a:off x="1295401" y="2104103"/>
            <a:ext cx="9601196" cy="3771765"/>
          </a:xfrm>
        </p:spPr>
        <p:txBody>
          <a:bodyPr>
            <a:normAutofit fontScale="92500" lnSpcReduction="20000"/>
          </a:bodyPr>
          <a:lstStyle/>
          <a:p>
            <a:pPr fontAlgn="base"/>
            <a:r>
              <a:rPr lang="en-US" sz="2600" dirty="0"/>
              <a:t>Vocab </a:t>
            </a:r>
            <a:r>
              <a:rPr lang="en-US" sz="2600" dirty="0" smtClean="0"/>
              <a:t>quiz</a:t>
            </a:r>
            <a:r>
              <a:rPr lang="en-US" sz="2600" dirty="0" smtClean="0"/>
              <a:t>-Take your time and cover your answers!</a:t>
            </a:r>
            <a:endParaRPr lang="en-US" sz="2600" dirty="0" smtClean="0"/>
          </a:p>
          <a:p>
            <a:pPr fontAlgn="base"/>
            <a:r>
              <a:rPr lang="en-US" sz="2600" dirty="0" smtClean="0"/>
              <a:t>Complete </a:t>
            </a:r>
            <a:r>
              <a:rPr lang="en-US" sz="2600" dirty="0"/>
              <a:t>modifier practice </a:t>
            </a:r>
            <a:r>
              <a:rPr lang="en-US" sz="2600" dirty="0" smtClean="0"/>
              <a:t>on pages 12 &amp; 13 when </a:t>
            </a:r>
            <a:r>
              <a:rPr lang="en-US" sz="2600" dirty="0"/>
              <a:t>done</a:t>
            </a:r>
            <a:r>
              <a:rPr lang="en-US" sz="2600" dirty="0" smtClean="0"/>
              <a:t>.</a:t>
            </a:r>
          </a:p>
          <a:p>
            <a:pPr fontAlgn="base"/>
            <a:r>
              <a:rPr lang="en-US" sz="2600" dirty="0"/>
              <a:t>1. What technique did John McCain use in defining “patriotism” in his essay?</a:t>
            </a:r>
            <a:br>
              <a:rPr lang="en-US" sz="2600" dirty="0"/>
            </a:br>
            <a:r>
              <a:rPr lang="en-US" sz="2600" dirty="0"/>
              <a:t>2. How was Walt Whitman different than poets who came before him?</a:t>
            </a:r>
            <a:br>
              <a:rPr lang="en-US" sz="2600" dirty="0"/>
            </a:br>
            <a:r>
              <a:rPr lang="en-US" sz="2600" dirty="0"/>
              <a:t>3. What is a catalog? (in literature) </a:t>
            </a:r>
            <a:br>
              <a:rPr lang="en-US" sz="2600" dirty="0"/>
            </a:br>
            <a:r>
              <a:rPr lang="en-US" sz="2600" dirty="0"/>
              <a:t>4. What is free verse?</a:t>
            </a:r>
            <a:br>
              <a:rPr lang="en-US" sz="2600" dirty="0"/>
            </a:br>
            <a:r>
              <a:rPr lang="en-US" sz="2600" dirty="0"/>
              <a:t>5. Why was Langston Hughes important? What did he write about?</a:t>
            </a:r>
            <a:br>
              <a:rPr lang="en-US" sz="2600" dirty="0"/>
            </a:br>
            <a:r>
              <a:rPr lang="en-US" sz="2600" dirty="0"/>
              <a:t>6. How are the styles of Whitman and Hughes similar or different? Think about literary tools they use</a:t>
            </a:r>
            <a:r>
              <a:rPr lang="en-US" sz="2600" dirty="0" smtClean="0"/>
              <a:t>.</a:t>
            </a:r>
            <a:endParaRPr lang="en-US" sz="2600" dirty="0"/>
          </a:p>
          <a:p>
            <a:pPr marL="0" indent="0">
              <a:buNone/>
            </a:pPr>
            <a:r>
              <a:rPr lang="en-US" dirty="0"/>
              <a:t/>
            </a:r>
            <a:br>
              <a:rPr lang="en-US" dirty="0"/>
            </a:br>
            <a:endParaRPr lang="en-US" dirty="0"/>
          </a:p>
        </p:txBody>
      </p:sp>
    </p:spTree>
    <p:extLst>
      <p:ext uri="{BB962C8B-B14F-4D97-AF65-F5344CB8AC3E}">
        <p14:creationId xmlns:p14="http://schemas.microsoft.com/office/powerpoint/2010/main" val="379803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3227" y="1396180"/>
            <a:ext cx="9792928" cy="4801314"/>
          </a:xfrm>
          <a:prstGeom prst="rect">
            <a:avLst/>
          </a:prstGeom>
        </p:spPr>
        <p:txBody>
          <a:bodyPr wrap="square">
            <a:spAutoFit/>
          </a:bodyPr>
          <a:lstStyle/>
          <a:p>
            <a:r>
              <a:rPr lang="en-US" sz="2400" dirty="0">
                <a:latin typeface="Arial" panose="020B0604020202020204" pitchFamily="34" charset="0"/>
              </a:rPr>
              <a:t>1. Exemplification</a:t>
            </a:r>
            <a:br>
              <a:rPr lang="en-US" sz="2400" dirty="0">
                <a:latin typeface="Arial" panose="020B0604020202020204" pitchFamily="34" charset="0"/>
              </a:rPr>
            </a:br>
            <a:r>
              <a:rPr lang="en-US" sz="2400" dirty="0">
                <a:latin typeface="Arial" panose="020B0604020202020204" pitchFamily="34" charset="0"/>
              </a:rPr>
              <a:t>2. He used common language, a unique structure and chose “common man” themes</a:t>
            </a:r>
            <a:br>
              <a:rPr lang="en-US" sz="2400" dirty="0">
                <a:latin typeface="Arial" panose="020B0604020202020204" pitchFamily="34" charset="0"/>
              </a:rPr>
            </a:br>
            <a:r>
              <a:rPr lang="en-US" sz="2400" dirty="0">
                <a:latin typeface="Arial" panose="020B0604020202020204" pitchFamily="34" charset="0"/>
              </a:rPr>
              <a:t>3. A poem with a repeating phrase at the beginning that lists like objects, places, people</a:t>
            </a:r>
            <a:br>
              <a:rPr lang="en-US" sz="2400" dirty="0">
                <a:latin typeface="Arial" panose="020B0604020202020204" pitchFamily="34" charset="0"/>
              </a:rPr>
            </a:br>
            <a:r>
              <a:rPr lang="en-US" sz="2400" dirty="0">
                <a:latin typeface="Arial" panose="020B0604020202020204" pitchFamily="34" charset="0"/>
              </a:rPr>
              <a:t>4. Poetry that does not rhyme or have a regular meter</a:t>
            </a:r>
            <a:br>
              <a:rPr lang="en-US" sz="2400" dirty="0">
                <a:latin typeface="Arial" panose="020B0604020202020204" pitchFamily="34" charset="0"/>
              </a:rPr>
            </a:br>
            <a:r>
              <a:rPr lang="en-US" sz="2400" dirty="0">
                <a:latin typeface="Arial" panose="020B0604020202020204" pitchFamily="34" charset="0"/>
              </a:rPr>
              <a:t>5. Langston Hughes was one of the leaders of the Harlem Renaissance. He wrote about the black experience in America. </a:t>
            </a:r>
            <a:br>
              <a:rPr lang="en-US" sz="2400" dirty="0">
                <a:latin typeface="Arial" panose="020B0604020202020204" pitchFamily="34" charset="0"/>
              </a:rPr>
            </a:br>
            <a:r>
              <a:rPr lang="en-US" sz="2400" dirty="0">
                <a:latin typeface="Arial" panose="020B0604020202020204" pitchFamily="34" charset="0"/>
              </a:rPr>
              <a:t>6. Both use free verse, uses common speech patterns</a:t>
            </a:r>
            <a:r>
              <a:rPr lang="en-US" sz="2400" dirty="0" smtClean="0">
                <a:latin typeface="Arial" panose="020B0604020202020204" pitchFamily="34" charset="0"/>
              </a:rPr>
              <a:t>. Whitman </a:t>
            </a:r>
            <a:r>
              <a:rPr lang="en-US" sz="2400" dirty="0">
                <a:latin typeface="Arial" panose="020B0604020202020204" pitchFamily="34" charset="0"/>
              </a:rPr>
              <a:t>celebrates the country’s working class and cultural diversity. He also using cataloguing as his structure. Hughes reveals America’s flaws, but remains optimistic.</a:t>
            </a:r>
            <a:r>
              <a:rPr lang="en-US" dirty="0"/>
              <a:t/>
            </a:r>
            <a:br>
              <a:rPr lang="en-US" dirty="0"/>
            </a:br>
            <a:endParaRPr lang="en-US" dirty="0"/>
          </a:p>
        </p:txBody>
      </p:sp>
    </p:spTree>
    <p:extLst>
      <p:ext uri="{BB962C8B-B14F-4D97-AF65-F5344CB8AC3E}">
        <p14:creationId xmlns:p14="http://schemas.microsoft.com/office/powerpoint/2010/main" val="2613527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E167-B226-485D-9CBF-FBE0706B7421}"/>
              </a:ext>
            </a:extLst>
          </p:cNvPr>
          <p:cNvSpPr>
            <a:spLocks noGrp="1"/>
          </p:cNvSpPr>
          <p:nvPr>
            <p:ph type="title"/>
          </p:nvPr>
        </p:nvSpPr>
        <p:spPr/>
        <p:txBody>
          <a:bodyPr/>
          <a:lstStyle/>
          <a:p>
            <a:r>
              <a:rPr lang="en-US" dirty="0"/>
              <a:t>Monday-August 13th</a:t>
            </a:r>
          </a:p>
        </p:txBody>
      </p:sp>
      <p:sp>
        <p:nvSpPr>
          <p:cNvPr id="3" name="Content Placeholder 2">
            <a:extLst>
              <a:ext uri="{FF2B5EF4-FFF2-40B4-BE49-F238E27FC236}">
                <a16:creationId xmlns:a16="http://schemas.microsoft.com/office/drawing/2014/main" id="{AF98CE1C-22F5-4BAE-BC8B-C08E7ED8DF81}"/>
              </a:ext>
            </a:extLst>
          </p:cNvPr>
          <p:cNvSpPr>
            <a:spLocks noGrp="1"/>
          </p:cNvSpPr>
          <p:nvPr>
            <p:ph idx="1"/>
          </p:nvPr>
        </p:nvSpPr>
        <p:spPr/>
        <p:txBody>
          <a:bodyPr/>
          <a:lstStyle/>
          <a:p>
            <a:r>
              <a:rPr lang="en-US" dirty="0"/>
              <a:t>Please put your completed vision board on your desk. Make sure you have your name on it.  Explanation of items should be on back or attached.  Do not turn it in without explanation!</a:t>
            </a:r>
          </a:p>
          <a:p>
            <a:r>
              <a:rPr lang="en-US" dirty="0"/>
              <a:t>20 minutes: Work on your poem or dialogue from Friday as I collect vision boards.  Be prepared to share your writing in a small group at the end of this work time.</a:t>
            </a:r>
          </a:p>
          <a:p>
            <a:r>
              <a:rPr lang="en-US" dirty="0"/>
              <a:t>Do not freak out! The final draft is due tomorrow</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979203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3897F-F5DE-4C23-BF96-B578FA42E7AC}"/>
              </a:ext>
            </a:extLst>
          </p:cNvPr>
          <p:cNvSpPr>
            <a:spLocks noGrp="1"/>
          </p:cNvSpPr>
          <p:nvPr>
            <p:ph idx="1"/>
          </p:nvPr>
        </p:nvSpPr>
        <p:spPr>
          <a:xfrm>
            <a:off x="1295401" y="870438"/>
            <a:ext cx="9601196" cy="5005431"/>
          </a:xfrm>
        </p:spPr>
        <p:txBody>
          <a:bodyPr/>
          <a:lstStyle/>
          <a:p>
            <a:r>
              <a:rPr lang="en-US" sz="2000" dirty="0"/>
              <a:t>Step 1: Trade poem/dialogue with a partner who chose the same prompt.</a:t>
            </a:r>
          </a:p>
          <a:p>
            <a:r>
              <a:rPr lang="en-US" sz="2000" dirty="0"/>
              <a:t>Step 2: Read poem/dialogue and answer the following questions on the bottom or back of their rough draft. Please write your name near your responses. DO NOT WRITE OVER THEIR WORK OR CORRECT IT.  JUST ANSWER THE QUESTIONS!</a:t>
            </a:r>
          </a:p>
          <a:p>
            <a:endParaRPr lang="en-US" dirty="0"/>
          </a:p>
          <a:p>
            <a:endParaRPr lang="en-US" baseline="30000" dirty="0"/>
          </a:p>
        </p:txBody>
      </p:sp>
      <p:graphicFrame>
        <p:nvGraphicFramePr>
          <p:cNvPr id="5" name="Table 4">
            <a:extLst>
              <a:ext uri="{FF2B5EF4-FFF2-40B4-BE49-F238E27FC236}">
                <a16:creationId xmlns:a16="http://schemas.microsoft.com/office/drawing/2014/main" id="{F22435A1-2223-4E75-8B1A-B9241053ACA3}"/>
              </a:ext>
            </a:extLst>
          </p:cNvPr>
          <p:cNvGraphicFramePr>
            <a:graphicFrameLocks noGrp="1"/>
          </p:cNvGraphicFramePr>
          <p:nvPr>
            <p:extLst>
              <p:ext uri="{D42A27DB-BD31-4B8C-83A1-F6EECF244321}">
                <p14:modId xmlns:p14="http://schemas.microsoft.com/office/powerpoint/2010/main" val="2853021460"/>
              </p:ext>
            </p:extLst>
          </p:nvPr>
        </p:nvGraphicFramePr>
        <p:xfrm>
          <a:off x="1046285" y="2954215"/>
          <a:ext cx="10304583" cy="3177933"/>
        </p:xfrm>
        <a:graphic>
          <a:graphicData uri="http://schemas.openxmlformats.org/drawingml/2006/table">
            <a:tbl>
              <a:tblPr firstRow="1" firstCol="1" bandRow="1">
                <a:tableStyleId>{5C22544A-7EE6-4342-B048-85BDC9FD1C3A}</a:tableStyleId>
              </a:tblPr>
              <a:tblGrid>
                <a:gridCol w="3536872">
                  <a:extLst>
                    <a:ext uri="{9D8B030D-6E8A-4147-A177-3AD203B41FA5}">
                      <a16:colId xmlns:a16="http://schemas.microsoft.com/office/drawing/2014/main" val="1385411313"/>
                    </a:ext>
                  </a:extLst>
                </a:gridCol>
                <a:gridCol w="3698633">
                  <a:extLst>
                    <a:ext uri="{9D8B030D-6E8A-4147-A177-3AD203B41FA5}">
                      <a16:colId xmlns:a16="http://schemas.microsoft.com/office/drawing/2014/main" val="1963391975"/>
                    </a:ext>
                  </a:extLst>
                </a:gridCol>
                <a:gridCol w="3069078">
                  <a:extLst>
                    <a:ext uri="{9D8B030D-6E8A-4147-A177-3AD203B41FA5}">
                      <a16:colId xmlns:a16="http://schemas.microsoft.com/office/drawing/2014/main" val="3496131999"/>
                    </a:ext>
                  </a:extLst>
                </a:gridCol>
              </a:tblGrid>
              <a:tr h="3177933">
                <a:tc>
                  <a:txBody>
                    <a:bodyPr/>
                    <a:lstStyle/>
                    <a:p>
                      <a:pPr marL="0" marR="0" algn="ctr">
                        <a:lnSpc>
                          <a:spcPct val="107000"/>
                        </a:lnSpc>
                        <a:spcBef>
                          <a:spcPts val="0"/>
                        </a:spcBef>
                        <a:spcAft>
                          <a:spcPts val="0"/>
                        </a:spcAft>
                      </a:pPr>
                      <a:r>
                        <a:rPr lang="en-US" sz="2000" dirty="0">
                          <a:effectLst/>
                        </a:rPr>
                        <a:t>Choice #1-Whitman style poem</a:t>
                      </a:r>
                    </a:p>
                    <a:p>
                      <a:pPr marL="0" marR="0" algn="ctr">
                        <a:lnSpc>
                          <a:spcPct val="107000"/>
                        </a:lnSpc>
                        <a:spcBef>
                          <a:spcPts val="0"/>
                        </a:spcBef>
                        <a:spcAft>
                          <a:spcPts val="0"/>
                        </a:spcAft>
                      </a:pPr>
                      <a:r>
                        <a:rPr lang="en-US" sz="2000" dirty="0">
                          <a:effectLst/>
                        </a:rPr>
                        <a:t> </a:t>
                      </a:r>
                    </a:p>
                    <a:p>
                      <a:pPr marL="342900" marR="0" lvl="0" indent="-342900">
                        <a:lnSpc>
                          <a:spcPct val="107000"/>
                        </a:lnSpc>
                        <a:spcBef>
                          <a:spcPts val="0"/>
                        </a:spcBef>
                        <a:spcAft>
                          <a:spcPts val="0"/>
                        </a:spcAft>
                        <a:buFont typeface="+mj-lt"/>
                        <a:buAutoNum type="arabicPeriod"/>
                      </a:pPr>
                      <a:r>
                        <a:rPr lang="en-US" sz="2000" dirty="0">
                          <a:effectLst/>
                        </a:rPr>
                        <a:t>List the groups celebrated. </a:t>
                      </a:r>
                    </a:p>
                    <a:p>
                      <a:pPr marL="342900" marR="0" lvl="0" indent="-342900">
                        <a:lnSpc>
                          <a:spcPct val="107000"/>
                        </a:lnSpc>
                        <a:spcBef>
                          <a:spcPts val="0"/>
                        </a:spcBef>
                        <a:spcAft>
                          <a:spcPts val="0"/>
                        </a:spcAft>
                        <a:buFont typeface="+mj-lt"/>
                        <a:buAutoNum type="arabicPeriod"/>
                      </a:pPr>
                      <a:r>
                        <a:rPr lang="en-US" sz="2000" dirty="0">
                          <a:effectLst/>
                        </a:rPr>
                        <a:t>Identify the tone(adjective).</a:t>
                      </a:r>
                    </a:p>
                    <a:p>
                      <a:pPr marL="342900" marR="0" lvl="0" indent="-342900">
                        <a:lnSpc>
                          <a:spcPct val="107000"/>
                        </a:lnSpc>
                        <a:spcBef>
                          <a:spcPts val="0"/>
                        </a:spcBef>
                        <a:spcAft>
                          <a:spcPts val="0"/>
                        </a:spcAft>
                        <a:buFont typeface="+mj-lt"/>
                        <a:buAutoNum type="arabicPeriod"/>
                      </a:pPr>
                      <a:r>
                        <a:rPr lang="en-US" sz="2000" dirty="0">
                          <a:effectLst/>
                        </a:rPr>
                        <a:t>List the words that indicate tone.</a:t>
                      </a:r>
                    </a:p>
                    <a:p>
                      <a:pPr marL="342900" marR="0" lvl="0" indent="-342900">
                        <a:lnSpc>
                          <a:spcPct val="107000"/>
                        </a:lnSpc>
                        <a:spcBef>
                          <a:spcPts val="0"/>
                        </a:spcBef>
                        <a:spcAft>
                          <a:spcPts val="0"/>
                        </a:spcAft>
                        <a:buFont typeface="+mj-lt"/>
                        <a:buAutoNum type="arabicPeriod"/>
                      </a:pPr>
                      <a:r>
                        <a:rPr lang="en-US" sz="2000" dirty="0">
                          <a:effectLst/>
                        </a:rPr>
                        <a:t>List any words that activate your senses(imagery).</a:t>
                      </a:r>
                    </a:p>
                    <a:p>
                      <a:pPr marL="45720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Choice #2-Hughes style poem </a:t>
                      </a:r>
                    </a:p>
                    <a:p>
                      <a:pPr marL="0" marR="0" algn="ctr">
                        <a:lnSpc>
                          <a:spcPct val="107000"/>
                        </a:lnSpc>
                        <a:spcBef>
                          <a:spcPts val="0"/>
                        </a:spcBef>
                        <a:spcAft>
                          <a:spcPts val="0"/>
                        </a:spcAft>
                      </a:pPr>
                      <a:endParaRPr lang="en-US" sz="2000" dirty="0">
                        <a:effectLst/>
                      </a:endParaRPr>
                    </a:p>
                    <a:p>
                      <a:pPr marL="342900" marR="0" lvl="0" indent="-342900">
                        <a:lnSpc>
                          <a:spcPct val="107000"/>
                        </a:lnSpc>
                        <a:spcBef>
                          <a:spcPts val="0"/>
                        </a:spcBef>
                        <a:spcAft>
                          <a:spcPts val="0"/>
                        </a:spcAft>
                        <a:buFont typeface="+mj-lt"/>
                        <a:buAutoNum type="arabicPeriod"/>
                      </a:pPr>
                      <a:r>
                        <a:rPr lang="en-US" sz="2000" dirty="0">
                          <a:effectLst/>
                        </a:rPr>
                        <a:t>Identify the subgroup that the speaker represents.</a:t>
                      </a:r>
                    </a:p>
                    <a:p>
                      <a:pPr marL="342900" marR="0" lvl="0" indent="-342900">
                        <a:lnSpc>
                          <a:spcPct val="107000"/>
                        </a:lnSpc>
                        <a:spcBef>
                          <a:spcPts val="0"/>
                        </a:spcBef>
                        <a:spcAft>
                          <a:spcPts val="0"/>
                        </a:spcAft>
                        <a:buFont typeface="+mj-lt"/>
                        <a:buAutoNum type="arabicPeriod"/>
                      </a:pPr>
                      <a:r>
                        <a:rPr lang="en-US" sz="2000" dirty="0">
                          <a:effectLst/>
                        </a:rPr>
                        <a:t>Identify the tone(adjective).</a:t>
                      </a:r>
                    </a:p>
                    <a:p>
                      <a:pPr marL="342900" marR="0" lvl="0" indent="-342900">
                        <a:lnSpc>
                          <a:spcPct val="107000"/>
                        </a:lnSpc>
                        <a:spcBef>
                          <a:spcPts val="0"/>
                        </a:spcBef>
                        <a:spcAft>
                          <a:spcPts val="0"/>
                        </a:spcAft>
                        <a:buFont typeface="+mj-lt"/>
                        <a:buAutoNum type="arabicPeriod"/>
                      </a:pPr>
                      <a:r>
                        <a:rPr lang="en-US" sz="2000" dirty="0">
                          <a:effectLst/>
                        </a:rPr>
                        <a:t>List the words that indicate tone</a:t>
                      </a:r>
                    </a:p>
                    <a:p>
                      <a:pPr marL="342900" marR="0" lvl="0" indent="-342900">
                        <a:lnSpc>
                          <a:spcPct val="107000"/>
                        </a:lnSpc>
                        <a:spcBef>
                          <a:spcPts val="0"/>
                        </a:spcBef>
                        <a:spcAft>
                          <a:spcPts val="0"/>
                        </a:spcAft>
                        <a:buFont typeface="+mj-lt"/>
                        <a:buAutoNum type="arabicPeriod"/>
                      </a:pPr>
                      <a:r>
                        <a:rPr lang="en-US" sz="2000" dirty="0">
                          <a:effectLst/>
                        </a:rPr>
                        <a:t>List any words that activate your senses(imagery).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Choice #3-Dialogue</a:t>
                      </a:r>
                    </a:p>
                    <a:p>
                      <a:pPr marL="0" marR="0" algn="ctr">
                        <a:lnSpc>
                          <a:spcPct val="107000"/>
                        </a:lnSpc>
                        <a:spcBef>
                          <a:spcPts val="0"/>
                        </a:spcBef>
                        <a:spcAft>
                          <a:spcPts val="0"/>
                        </a:spcAft>
                      </a:pPr>
                      <a:r>
                        <a:rPr lang="en-US" sz="2000" dirty="0">
                          <a:effectLst/>
                        </a:rPr>
                        <a:t> </a:t>
                      </a:r>
                    </a:p>
                    <a:p>
                      <a:pPr marL="342900" marR="0" lvl="0" indent="-342900">
                        <a:lnSpc>
                          <a:spcPct val="107000"/>
                        </a:lnSpc>
                        <a:spcBef>
                          <a:spcPts val="0"/>
                        </a:spcBef>
                        <a:spcAft>
                          <a:spcPts val="0"/>
                        </a:spcAft>
                        <a:buFont typeface="+mj-lt"/>
                        <a:buAutoNum type="arabicPeriod"/>
                      </a:pPr>
                      <a:r>
                        <a:rPr lang="en-US" sz="2000" dirty="0">
                          <a:effectLst/>
                        </a:rPr>
                        <a:t>List the points of agreement</a:t>
                      </a:r>
                    </a:p>
                    <a:p>
                      <a:pPr marL="342900" marR="0" lvl="0" indent="-342900">
                        <a:lnSpc>
                          <a:spcPct val="107000"/>
                        </a:lnSpc>
                        <a:spcBef>
                          <a:spcPts val="0"/>
                        </a:spcBef>
                        <a:spcAft>
                          <a:spcPts val="0"/>
                        </a:spcAft>
                        <a:buFont typeface="+mj-lt"/>
                        <a:buAutoNum type="arabicPeriod"/>
                      </a:pPr>
                      <a:r>
                        <a:rPr lang="en-US" sz="2000" dirty="0">
                          <a:effectLst/>
                        </a:rPr>
                        <a:t>List points of disagreement</a:t>
                      </a:r>
                    </a:p>
                    <a:p>
                      <a:pPr marL="342900" marR="0" lvl="0" indent="-342900">
                        <a:lnSpc>
                          <a:spcPct val="107000"/>
                        </a:lnSpc>
                        <a:spcBef>
                          <a:spcPts val="0"/>
                        </a:spcBef>
                        <a:spcAft>
                          <a:spcPts val="0"/>
                        </a:spcAft>
                        <a:buFont typeface="+mj-lt"/>
                        <a:buAutoNum type="arabicPeriod"/>
                      </a:pPr>
                      <a:r>
                        <a:rPr lang="en-US" sz="2000" dirty="0">
                          <a:effectLst/>
                        </a:rPr>
                        <a:t>How did your partner have Whitman respond to Hughes’s poem?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3277588"/>
                  </a:ext>
                </a:extLst>
              </a:tr>
            </a:tbl>
          </a:graphicData>
        </a:graphic>
      </p:graphicFrame>
    </p:spTree>
    <p:extLst>
      <p:ext uri="{BB962C8B-B14F-4D97-AF65-F5344CB8AC3E}">
        <p14:creationId xmlns:p14="http://schemas.microsoft.com/office/powerpoint/2010/main" val="188512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1B4630-6D8E-4F39-818A-72F0410DB0B7}"/>
              </a:ext>
            </a:extLst>
          </p:cNvPr>
          <p:cNvSpPr txBox="1"/>
          <p:nvPr/>
        </p:nvSpPr>
        <p:spPr>
          <a:xfrm>
            <a:off x="895350" y="920621"/>
            <a:ext cx="10401300" cy="1631216"/>
          </a:xfrm>
          <a:prstGeom prst="rect">
            <a:avLst/>
          </a:prstGeom>
          <a:noFill/>
        </p:spPr>
        <p:txBody>
          <a:bodyPr wrap="square" rtlCol="0">
            <a:spAutoFit/>
          </a:bodyPr>
          <a:lstStyle/>
          <a:p>
            <a:r>
              <a:rPr lang="en-US" sz="2000" dirty="0"/>
              <a:t>Step 3: Find another pair who also chose your prompt. Choose the best version from your group and be prepared to share with the class. The person who wrote it does not have to read it! You can read for a classmate if they are shy but have the best work! </a:t>
            </a:r>
          </a:p>
          <a:p>
            <a:endParaRPr lang="en-US" sz="2000" dirty="0"/>
          </a:p>
          <a:p>
            <a:endParaRPr lang="en-US" sz="2000" dirty="0"/>
          </a:p>
        </p:txBody>
      </p:sp>
      <p:sp>
        <p:nvSpPr>
          <p:cNvPr id="3" name="TextBox 2">
            <a:extLst>
              <a:ext uri="{FF2B5EF4-FFF2-40B4-BE49-F238E27FC236}">
                <a16:creationId xmlns:a16="http://schemas.microsoft.com/office/drawing/2014/main" id="{CC4C95EE-57EE-4E62-A8C7-91A7BE32BFDB}"/>
              </a:ext>
            </a:extLst>
          </p:cNvPr>
          <p:cNvSpPr txBox="1"/>
          <p:nvPr/>
        </p:nvSpPr>
        <p:spPr>
          <a:xfrm>
            <a:off x="895350" y="2432262"/>
            <a:ext cx="9866376" cy="3139321"/>
          </a:xfrm>
          <a:prstGeom prst="rect">
            <a:avLst/>
          </a:prstGeom>
          <a:noFill/>
        </p:spPr>
        <p:txBody>
          <a:bodyPr wrap="square" rtlCol="0">
            <a:spAutoFit/>
          </a:bodyPr>
          <a:lstStyle/>
          <a:p>
            <a:r>
              <a:rPr lang="en-US" dirty="0"/>
              <a:t>Step 4: Return to seat to edit your work.  If your partner could not identify necessary elements, add them in.  Make sure your tone is clear and that you included imagery.</a:t>
            </a:r>
          </a:p>
          <a:p>
            <a:endParaRPr lang="en-US" dirty="0"/>
          </a:p>
          <a:p>
            <a:endParaRPr lang="en-US" dirty="0"/>
          </a:p>
          <a:p>
            <a:r>
              <a:rPr lang="en-US" dirty="0"/>
              <a:t>Homework:</a:t>
            </a:r>
          </a:p>
          <a:p>
            <a:pPr marL="342900" indent="-342900">
              <a:buFont typeface="Arial" panose="020B0604020202020204" pitchFamily="34" charset="0"/>
              <a:buChar char="•"/>
            </a:pPr>
            <a:r>
              <a:rPr lang="en-US" dirty="0"/>
              <a:t>Final draft of </a:t>
            </a:r>
            <a:r>
              <a:rPr lang="en-US" b="1" dirty="0"/>
              <a:t>We Sing America</a:t>
            </a:r>
            <a:r>
              <a:rPr lang="en-US" dirty="0"/>
              <a:t> assignment due tomorrow-BLUE/BLACK INK or TYPED-please attach your rough draft with partner’s comments to the final.</a:t>
            </a:r>
          </a:p>
          <a:p>
            <a:endParaRPr lang="en-US" dirty="0"/>
          </a:p>
          <a:p>
            <a:pPr>
              <a:buFont typeface="Arial" panose="020B0604020202020204" pitchFamily="34" charset="0"/>
              <a:buChar char="•"/>
            </a:pPr>
            <a:r>
              <a:rPr lang="en-US" u="sng" dirty="0"/>
              <a:t>ARITS</a:t>
            </a:r>
            <a:r>
              <a:rPr lang="en-US" dirty="0"/>
              <a:t> vocab practice due Thursday @ 8:00 AM</a:t>
            </a:r>
          </a:p>
          <a:p>
            <a:pPr>
              <a:buFont typeface="Arial" panose="020B0604020202020204" pitchFamily="34" charset="0"/>
              <a:buChar char="•"/>
            </a:pPr>
            <a:r>
              <a:rPr lang="en-US" u="sng" dirty="0"/>
              <a:t>ARITS </a:t>
            </a:r>
            <a:r>
              <a:rPr lang="en-US" dirty="0"/>
              <a:t>vocab assessment on Friday</a:t>
            </a:r>
          </a:p>
          <a:p>
            <a:pPr>
              <a:buFont typeface="Arial" panose="020B0604020202020204" pitchFamily="34" charset="0"/>
              <a:buChar char="•"/>
            </a:pPr>
            <a:r>
              <a:rPr lang="en-US" dirty="0"/>
              <a:t>Unit 1 test on Thursday, August 23</a:t>
            </a:r>
            <a:r>
              <a:rPr lang="en-US" baseline="30000" dirty="0"/>
              <a:t>rd</a:t>
            </a:r>
            <a:r>
              <a:rPr lang="en-US" dirty="0"/>
              <a:t>(includes </a:t>
            </a:r>
            <a:r>
              <a:rPr lang="en-US" u="sng" dirty="0"/>
              <a:t>ARITS)</a:t>
            </a:r>
            <a:endParaRPr lang="en-US" dirty="0"/>
          </a:p>
        </p:txBody>
      </p:sp>
    </p:spTree>
    <p:extLst>
      <p:ext uri="{BB962C8B-B14F-4D97-AF65-F5344CB8AC3E}">
        <p14:creationId xmlns:p14="http://schemas.microsoft.com/office/powerpoint/2010/main" val="76230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F32566-E17C-45F3-BCB3-89F737EDDD85}"/>
              </a:ext>
            </a:extLst>
          </p:cNvPr>
          <p:cNvSpPr/>
          <p:nvPr/>
        </p:nvSpPr>
        <p:spPr>
          <a:xfrm>
            <a:off x="1608992" y="3244333"/>
            <a:ext cx="9513277"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graphicFrame>
        <p:nvGraphicFramePr>
          <p:cNvPr id="7" name="Table 6">
            <a:extLst>
              <a:ext uri="{FF2B5EF4-FFF2-40B4-BE49-F238E27FC236}">
                <a16:creationId xmlns:a16="http://schemas.microsoft.com/office/drawing/2014/main" id="{7CB0315D-1459-4BA7-BD1D-3EA78EC5FBC9}"/>
              </a:ext>
            </a:extLst>
          </p:cNvPr>
          <p:cNvGraphicFramePr>
            <a:graphicFrameLocks noGrp="1"/>
          </p:cNvGraphicFramePr>
          <p:nvPr>
            <p:extLst>
              <p:ext uri="{D42A27DB-BD31-4B8C-83A1-F6EECF244321}">
                <p14:modId xmlns:p14="http://schemas.microsoft.com/office/powerpoint/2010/main" val="1708810144"/>
              </p:ext>
            </p:extLst>
          </p:nvPr>
        </p:nvGraphicFramePr>
        <p:xfrm>
          <a:off x="1318846" y="4596228"/>
          <a:ext cx="9577754" cy="1280160"/>
        </p:xfrm>
        <a:graphic>
          <a:graphicData uri="http://schemas.openxmlformats.org/drawingml/2006/table">
            <a:tbl>
              <a:tblPr/>
              <a:tblGrid>
                <a:gridCol w="1348154">
                  <a:extLst>
                    <a:ext uri="{9D8B030D-6E8A-4147-A177-3AD203B41FA5}">
                      <a16:colId xmlns:a16="http://schemas.microsoft.com/office/drawing/2014/main" val="2534664605"/>
                    </a:ext>
                  </a:extLst>
                </a:gridCol>
                <a:gridCol w="1371600">
                  <a:extLst>
                    <a:ext uri="{9D8B030D-6E8A-4147-A177-3AD203B41FA5}">
                      <a16:colId xmlns:a16="http://schemas.microsoft.com/office/drawing/2014/main" val="55973875"/>
                    </a:ext>
                  </a:extLst>
                </a:gridCol>
                <a:gridCol w="1371600">
                  <a:extLst>
                    <a:ext uri="{9D8B030D-6E8A-4147-A177-3AD203B41FA5}">
                      <a16:colId xmlns:a16="http://schemas.microsoft.com/office/drawing/2014/main" val="870522096"/>
                    </a:ext>
                  </a:extLst>
                </a:gridCol>
                <a:gridCol w="1371600">
                  <a:extLst>
                    <a:ext uri="{9D8B030D-6E8A-4147-A177-3AD203B41FA5}">
                      <a16:colId xmlns:a16="http://schemas.microsoft.com/office/drawing/2014/main" val="3996618031"/>
                    </a:ext>
                  </a:extLst>
                </a:gridCol>
                <a:gridCol w="1371600">
                  <a:extLst>
                    <a:ext uri="{9D8B030D-6E8A-4147-A177-3AD203B41FA5}">
                      <a16:colId xmlns:a16="http://schemas.microsoft.com/office/drawing/2014/main" val="1879920075"/>
                    </a:ext>
                  </a:extLst>
                </a:gridCol>
                <a:gridCol w="1371600">
                  <a:extLst>
                    <a:ext uri="{9D8B030D-6E8A-4147-A177-3AD203B41FA5}">
                      <a16:colId xmlns:a16="http://schemas.microsoft.com/office/drawing/2014/main" val="1727756926"/>
                    </a:ext>
                  </a:extLst>
                </a:gridCol>
                <a:gridCol w="1371600">
                  <a:extLst>
                    <a:ext uri="{9D8B030D-6E8A-4147-A177-3AD203B41FA5}">
                      <a16:colId xmlns:a16="http://schemas.microsoft.com/office/drawing/2014/main" val="1194269559"/>
                    </a:ext>
                  </a:extLst>
                </a:gridCol>
              </a:tblGrid>
              <a:tr h="304800">
                <a:tc>
                  <a:txBody>
                    <a:bodyPr/>
                    <a:lstStyle/>
                    <a:p>
                      <a:pPr rtl="0" fontAlgn="t"/>
                      <a:r>
                        <a:rPr lang="en-US" b="0" i="0" strike="sngStrike">
                          <a:solidFill>
                            <a:schemeClr val="bg2">
                              <a:lumMod val="10000"/>
                            </a:schemeClr>
                          </a:solidFill>
                          <a:effectLst/>
                          <a:latin typeface="Arial" panose="020B0604020202020204" pitchFamily="34" charset="0"/>
                        </a:rPr>
                        <a:t>furtive</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erratic</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falter</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bastion</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defer</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precarious</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sullen</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61044887"/>
                  </a:ext>
                </a:extLst>
              </a:tr>
              <a:tr h="304800">
                <a:tc>
                  <a:txBody>
                    <a:bodyPr/>
                    <a:lstStyle/>
                    <a:p>
                      <a:pPr rtl="0" fontAlgn="t"/>
                      <a:r>
                        <a:rPr lang="en-US" b="0" i="0" u="none" strike="noStrike">
                          <a:solidFill>
                            <a:schemeClr val="bg2">
                              <a:lumMod val="10000"/>
                            </a:schemeClr>
                          </a:solidFill>
                          <a:effectLst/>
                          <a:latin typeface="Arial" panose="020B0604020202020204" pitchFamily="34" charset="0"/>
                        </a:rPr>
                        <a:t>rebuff</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dot"/>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fester</a:t>
                      </a:r>
                      <a:endParaRPr lang="en-US">
                        <a:solidFill>
                          <a:schemeClr val="bg2">
                            <a:lumMod val="10000"/>
                          </a:schemeClr>
                        </a:solidFill>
                        <a:effectLst/>
                      </a:endParaRPr>
                    </a:p>
                  </a:txBody>
                  <a:tcPr marL="76200" marR="76200" marT="76200" marB="76200">
                    <a:lnL w="3810" cap="flat" cmpd="sng" algn="ctr">
                      <a:solidFill>
                        <a:srgbClr val="9E9E9E"/>
                      </a:solidFill>
                      <a:prstDash val="dot"/>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shrewd</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dirty="0">
                          <a:solidFill>
                            <a:schemeClr val="bg2">
                              <a:lumMod val="10000"/>
                            </a:schemeClr>
                          </a:solidFill>
                          <a:effectLst/>
                          <a:latin typeface="Arial" panose="020B0604020202020204" pitchFamily="34" charset="0"/>
                        </a:rPr>
                        <a:t>stead</a:t>
                      </a:r>
                      <a:endParaRPr lang="en-US" dirty="0">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resignation</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idle</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undaunted</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83273721"/>
                  </a:ext>
                </a:extLst>
              </a:tr>
              <a:tr h="304800">
                <a:tc>
                  <a:txBody>
                    <a:bodyPr/>
                    <a:lstStyle/>
                    <a:p>
                      <a:pPr rtl="0" fontAlgn="t"/>
                      <a:r>
                        <a:rPr lang="en-US" b="0" i="0" u="none" strike="noStrike">
                          <a:solidFill>
                            <a:schemeClr val="bg2">
                              <a:lumMod val="10000"/>
                            </a:schemeClr>
                          </a:solidFill>
                          <a:effectLst/>
                          <a:latin typeface="Arial" panose="020B0604020202020204" pitchFamily="34" charset="0"/>
                        </a:rPr>
                        <a:t>implore</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acute</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gait</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evade</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permeate</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bg2">
                              <a:lumMod val="10000"/>
                            </a:schemeClr>
                          </a:solidFill>
                          <a:effectLst/>
                          <a:latin typeface="Arial" panose="020B0604020202020204" pitchFamily="34" charset="0"/>
                        </a:rPr>
                        <a:t>rousing</a:t>
                      </a:r>
                      <a:endParaRPr lang="en-US">
                        <a:solidFill>
                          <a:schemeClr val="bg2">
                            <a:lumMod val="10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fontAlgn="t"/>
                      <a:r>
                        <a:rPr lang="en-US" dirty="0">
                          <a:solidFill>
                            <a:schemeClr val="bg2">
                              <a:lumMod val="10000"/>
                            </a:schemeClr>
                          </a:solidFill>
                          <a:effectLst/>
                        </a:rPr>
                        <a:t> </a:t>
                      </a: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212675013"/>
                  </a:ext>
                </a:extLst>
              </a:tr>
            </a:tbl>
          </a:graphicData>
        </a:graphic>
      </p:graphicFrame>
      <p:sp>
        <p:nvSpPr>
          <p:cNvPr id="8" name="Rectangle 3">
            <a:extLst>
              <a:ext uri="{FF2B5EF4-FFF2-40B4-BE49-F238E27FC236}">
                <a16:creationId xmlns:a16="http://schemas.microsoft.com/office/drawing/2014/main" id="{DD73E21A-7B1B-4DB1-A45A-43828F5CB600}"/>
              </a:ext>
            </a:extLst>
          </p:cNvPr>
          <p:cNvSpPr>
            <a:spLocks noChangeArrowheads="1"/>
          </p:cNvSpPr>
          <p:nvPr/>
        </p:nvSpPr>
        <p:spPr bwMode="auto">
          <a:xfrm>
            <a:off x="1295400" y="32534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lumMod val="95000"/>
                    <a:lumOff val="5000"/>
                  </a:schemeClr>
                </a:solidFill>
                <a:effectLst/>
                <a:latin typeface="Arial" panose="020B0604020202020204" pitchFamily="34" charset="0"/>
              </a:rPr>
              <a:t/>
            </a:r>
            <a:br>
              <a:rPr kumimoji="0" lang="en-US" altLang="en-US" sz="1800" b="0" i="0" u="none" strike="noStrike" cap="none" normalizeH="0" baseline="0">
                <a:ln>
                  <a:noFill/>
                </a:ln>
                <a:solidFill>
                  <a:schemeClr val="tx1">
                    <a:lumMod val="95000"/>
                    <a:lumOff val="5000"/>
                  </a:schemeClr>
                </a:solidFill>
                <a:effectLst/>
                <a:latin typeface="Arial" panose="020B0604020202020204" pitchFamily="34" charset="0"/>
              </a:rPr>
            </a:br>
            <a:endParaRPr kumimoji="0" lang="en-US" altLang="en-US" sz="1800" b="0" i="0" u="none" strike="noStrike" cap="none" normalizeH="0" baseline="0">
              <a:ln>
                <a:noFill/>
              </a:ln>
              <a:solidFill>
                <a:schemeClr val="tx1">
                  <a:lumMod val="95000"/>
                  <a:lumOff val="5000"/>
                </a:schemeClr>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E23443FB-4FC4-4187-B983-896A7CF2C121}"/>
              </a:ext>
            </a:extLst>
          </p:cNvPr>
          <p:cNvGraphicFramePr>
            <a:graphicFrameLocks noGrp="1"/>
          </p:cNvGraphicFramePr>
          <p:nvPr>
            <p:extLst>
              <p:ext uri="{D42A27DB-BD31-4B8C-83A1-F6EECF244321}">
                <p14:modId xmlns:p14="http://schemas.microsoft.com/office/powerpoint/2010/main" val="3942214059"/>
              </p:ext>
            </p:extLst>
          </p:nvPr>
        </p:nvGraphicFramePr>
        <p:xfrm>
          <a:off x="1295400" y="3314018"/>
          <a:ext cx="9601200" cy="996071"/>
        </p:xfrm>
        <a:graphic>
          <a:graphicData uri="http://schemas.openxmlformats.org/drawingml/2006/table">
            <a:tbl>
              <a:tblPr/>
              <a:tblGrid>
                <a:gridCol w="3200400">
                  <a:extLst>
                    <a:ext uri="{9D8B030D-6E8A-4147-A177-3AD203B41FA5}">
                      <a16:colId xmlns:a16="http://schemas.microsoft.com/office/drawing/2014/main" val="176438061"/>
                    </a:ext>
                  </a:extLst>
                </a:gridCol>
                <a:gridCol w="3200400">
                  <a:extLst>
                    <a:ext uri="{9D8B030D-6E8A-4147-A177-3AD203B41FA5}">
                      <a16:colId xmlns:a16="http://schemas.microsoft.com/office/drawing/2014/main" val="2885031095"/>
                    </a:ext>
                  </a:extLst>
                </a:gridCol>
                <a:gridCol w="3200400">
                  <a:extLst>
                    <a:ext uri="{9D8B030D-6E8A-4147-A177-3AD203B41FA5}">
                      <a16:colId xmlns:a16="http://schemas.microsoft.com/office/drawing/2014/main" val="931969043"/>
                    </a:ext>
                  </a:extLst>
                </a:gridCol>
              </a:tblGrid>
              <a:tr h="569351">
                <a:tc>
                  <a:txBody>
                    <a:bodyPr/>
                    <a:lstStyle/>
                    <a:p>
                      <a:pPr algn="ctr" rtl="0" fontAlgn="t"/>
                      <a:r>
                        <a:rPr lang="en-US" b="0" i="0" u="none" strike="noStrike">
                          <a:solidFill>
                            <a:schemeClr val="tx1">
                              <a:lumMod val="95000"/>
                              <a:lumOff val="5000"/>
                            </a:schemeClr>
                          </a:solidFill>
                          <a:effectLst/>
                          <a:latin typeface="Arial" panose="020B0604020202020204" pitchFamily="34" charset="0"/>
                        </a:rPr>
                        <a:t>Positive</a:t>
                      </a:r>
                      <a:endParaRPr lang="en-US">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algn="ctr" rtl="0" fontAlgn="t"/>
                      <a:r>
                        <a:rPr lang="en-US" b="0" i="0" u="none" strike="noStrike">
                          <a:solidFill>
                            <a:schemeClr val="tx1">
                              <a:lumMod val="95000"/>
                              <a:lumOff val="5000"/>
                            </a:schemeClr>
                          </a:solidFill>
                          <a:effectLst/>
                          <a:latin typeface="Arial" panose="020B0604020202020204" pitchFamily="34" charset="0"/>
                        </a:rPr>
                        <a:t>Neutral</a:t>
                      </a:r>
                      <a:endParaRPr lang="en-US">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algn="ctr" rtl="0" fontAlgn="t"/>
                      <a:r>
                        <a:rPr lang="en-US" b="0" i="0" u="none" strike="noStrike">
                          <a:solidFill>
                            <a:schemeClr val="tx1">
                              <a:lumMod val="95000"/>
                              <a:lumOff val="5000"/>
                            </a:schemeClr>
                          </a:solidFill>
                          <a:effectLst/>
                          <a:latin typeface="Arial" panose="020B0604020202020204" pitchFamily="34" charset="0"/>
                        </a:rPr>
                        <a:t>Negative</a:t>
                      </a:r>
                      <a:endParaRPr lang="en-US">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61378909"/>
                  </a:ext>
                </a:extLst>
              </a:tr>
              <a:tr h="304800">
                <a:tc>
                  <a:txBody>
                    <a:bodyPr/>
                    <a:lstStyle/>
                    <a:p>
                      <a:pPr fontAlgn="t"/>
                      <a:r>
                        <a:rPr lang="en-US" dirty="0">
                          <a:solidFill>
                            <a:schemeClr val="tx1">
                              <a:lumMod val="95000"/>
                              <a:lumOff val="5000"/>
                            </a:schemeClr>
                          </a:solidFill>
                          <a:effectLst/>
                        </a:rPr>
                        <a:t> </a:t>
                      </a: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fontAlgn="t"/>
                      <a:r>
                        <a:rPr lang="en-US">
                          <a:solidFill>
                            <a:schemeClr val="tx1">
                              <a:lumMod val="95000"/>
                              <a:lumOff val="5000"/>
                            </a:schemeClr>
                          </a:solidFill>
                          <a:effectLst/>
                        </a:rPr>
                        <a:t> </a:t>
                      </a: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dirty="0">
                          <a:solidFill>
                            <a:schemeClr val="tx1">
                              <a:lumMod val="95000"/>
                              <a:lumOff val="5000"/>
                            </a:schemeClr>
                          </a:solidFill>
                          <a:effectLst/>
                          <a:latin typeface="Arial" panose="020B0604020202020204" pitchFamily="34" charset="0"/>
                        </a:rPr>
                        <a:t>furtive</a:t>
                      </a:r>
                      <a:endParaRPr lang="en-US" dirty="0">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02320011"/>
                  </a:ext>
                </a:extLst>
              </a:tr>
            </a:tbl>
          </a:graphicData>
        </a:graphic>
      </p:graphicFrame>
      <p:sp>
        <p:nvSpPr>
          <p:cNvPr id="10" name="Rectangle 4">
            <a:extLst>
              <a:ext uri="{FF2B5EF4-FFF2-40B4-BE49-F238E27FC236}">
                <a16:creationId xmlns:a16="http://schemas.microsoft.com/office/drawing/2014/main" id="{ED42A8FC-C884-4E94-B4A0-F953EA97DCF4}"/>
              </a:ext>
            </a:extLst>
          </p:cNvPr>
          <p:cNvSpPr>
            <a:spLocks noChangeArrowheads="1"/>
          </p:cNvSpPr>
          <p:nvPr/>
        </p:nvSpPr>
        <p:spPr bwMode="auto">
          <a:xfrm>
            <a:off x="1356946" y="26193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3A8BFEE0-B672-45CB-A25F-E89B6F750147}"/>
              </a:ext>
            </a:extLst>
          </p:cNvPr>
          <p:cNvSpPr/>
          <p:nvPr/>
        </p:nvSpPr>
        <p:spPr>
          <a:xfrm>
            <a:off x="1480131" y="1305341"/>
            <a:ext cx="6003634" cy="2492990"/>
          </a:xfrm>
          <a:prstGeom prst="rect">
            <a:avLst/>
          </a:prstGeom>
        </p:spPr>
        <p:txBody>
          <a:bodyPr wrap="square">
            <a:spAutoFit/>
          </a:bodyPr>
          <a:lstStyle/>
          <a:p>
            <a:r>
              <a:rPr lang="en-US" sz="2000" u="sng" dirty="0"/>
              <a:t>DO NOW</a:t>
            </a:r>
            <a:endParaRPr lang="en-US" sz="2000" dirty="0"/>
          </a:p>
          <a:p>
            <a:pPr fontAlgn="base">
              <a:buFont typeface="Arial" panose="020B0604020202020204" pitchFamily="34" charset="0"/>
              <a:buChar char="•"/>
            </a:pPr>
            <a:r>
              <a:rPr lang="en-US" sz="2000" dirty="0"/>
              <a:t>Draw the table below in your notebook</a:t>
            </a:r>
          </a:p>
          <a:p>
            <a:pPr fontAlgn="base">
              <a:buFont typeface="Arial" panose="020B0604020202020204" pitchFamily="34" charset="0"/>
              <a:buChar char="•"/>
            </a:pPr>
            <a:r>
              <a:rPr lang="en-US" sz="2000" dirty="0"/>
              <a:t>Sort your </a:t>
            </a:r>
            <a:r>
              <a:rPr lang="en-US" sz="2000" u="sng" dirty="0"/>
              <a:t>ARITS </a:t>
            </a:r>
            <a:r>
              <a:rPr lang="en-US" sz="2000" dirty="0"/>
              <a:t>vocabulary list according to connotation (positive/neutral/negative).</a:t>
            </a:r>
          </a:p>
          <a:p>
            <a:r>
              <a:rPr lang="en-US" sz="2000" b="1" dirty="0"/>
              <a:t>CONNOTATION: an idea or feeling that a word invokes in addition to its literal or primary meaning</a:t>
            </a:r>
            <a:endParaRPr lang="en-US" sz="2000" dirty="0"/>
          </a:p>
          <a:p>
            <a:r>
              <a:rPr lang="en-US" dirty="0"/>
              <a:t/>
            </a:r>
            <a:br>
              <a:rPr lang="en-US" dirty="0"/>
            </a:br>
            <a:endParaRPr lang="en-US" dirty="0"/>
          </a:p>
        </p:txBody>
      </p:sp>
      <p:sp>
        <p:nvSpPr>
          <p:cNvPr id="12" name="TextBox 11">
            <a:extLst>
              <a:ext uri="{FF2B5EF4-FFF2-40B4-BE49-F238E27FC236}">
                <a16:creationId xmlns:a16="http://schemas.microsoft.com/office/drawing/2014/main" id="{2DFBA68A-CBF0-4ECA-A5DA-ADA17D5AF40C}"/>
              </a:ext>
            </a:extLst>
          </p:cNvPr>
          <p:cNvSpPr txBox="1"/>
          <p:nvPr/>
        </p:nvSpPr>
        <p:spPr>
          <a:xfrm>
            <a:off x="1318846" y="721171"/>
            <a:ext cx="8801100" cy="400110"/>
          </a:xfrm>
          <a:prstGeom prst="rect">
            <a:avLst/>
          </a:prstGeom>
          <a:noFill/>
        </p:spPr>
        <p:txBody>
          <a:bodyPr wrap="square" rtlCol="0">
            <a:spAutoFit/>
          </a:bodyPr>
          <a:lstStyle/>
          <a:p>
            <a:r>
              <a:rPr lang="en-US" sz="2000" dirty="0"/>
              <a:t>Tuesday-August 14th</a:t>
            </a:r>
          </a:p>
        </p:txBody>
      </p:sp>
      <p:sp>
        <p:nvSpPr>
          <p:cNvPr id="13" name="TextBox 12">
            <a:extLst>
              <a:ext uri="{FF2B5EF4-FFF2-40B4-BE49-F238E27FC236}">
                <a16:creationId xmlns:a16="http://schemas.microsoft.com/office/drawing/2014/main" id="{E3F3EB00-2FF9-4AB5-8FFD-B523185E47DA}"/>
              </a:ext>
            </a:extLst>
          </p:cNvPr>
          <p:cNvSpPr txBox="1"/>
          <p:nvPr/>
        </p:nvSpPr>
        <p:spPr>
          <a:xfrm>
            <a:off x="8088923" y="1424354"/>
            <a:ext cx="3033346" cy="923330"/>
          </a:xfrm>
          <a:prstGeom prst="rect">
            <a:avLst/>
          </a:prstGeom>
          <a:noFill/>
        </p:spPr>
        <p:txBody>
          <a:bodyPr wrap="square" rtlCol="0">
            <a:spAutoFit/>
          </a:bodyPr>
          <a:lstStyle/>
          <a:p>
            <a:r>
              <a:rPr lang="en-US" dirty="0"/>
              <a:t>**Please put your final draft and rough draft of your poem on your desk. I will collect!</a:t>
            </a:r>
          </a:p>
        </p:txBody>
      </p:sp>
    </p:spTree>
    <p:extLst>
      <p:ext uri="{BB962C8B-B14F-4D97-AF65-F5344CB8AC3E}">
        <p14:creationId xmlns:p14="http://schemas.microsoft.com/office/powerpoint/2010/main" val="323795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153836-B62E-423D-91DC-31C67A7B4648}"/>
              </a:ext>
            </a:extLst>
          </p:cNvPr>
          <p:cNvGraphicFramePr>
            <a:graphicFrameLocks noGrp="1"/>
          </p:cNvGraphicFramePr>
          <p:nvPr>
            <p:extLst>
              <p:ext uri="{D42A27DB-BD31-4B8C-83A1-F6EECF244321}">
                <p14:modId xmlns:p14="http://schemas.microsoft.com/office/powerpoint/2010/main" val="643905347"/>
              </p:ext>
            </p:extLst>
          </p:nvPr>
        </p:nvGraphicFramePr>
        <p:xfrm>
          <a:off x="1295400" y="3360615"/>
          <a:ext cx="9601200" cy="1402080"/>
        </p:xfrm>
        <a:graphic>
          <a:graphicData uri="http://schemas.openxmlformats.org/drawingml/2006/table">
            <a:tbl>
              <a:tblPr/>
              <a:tblGrid>
                <a:gridCol w="3200400">
                  <a:extLst>
                    <a:ext uri="{9D8B030D-6E8A-4147-A177-3AD203B41FA5}">
                      <a16:colId xmlns:a16="http://schemas.microsoft.com/office/drawing/2014/main" val="3199189411"/>
                    </a:ext>
                  </a:extLst>
                </a:gridCol>
                <a:gridCol w="3200400">
                  <a:extLst>
                    <a:ext uri="{9D8B030D-6E8A-4147-A177-3AD203B41FA5}">
                      <a16:colId xmlns:a16="http://schemas.microsoft.com/office/drawing/2014/main" val="3971055849"/>
                    </a:ext>
                  </a:extLst>
                </a:gridCol>
                <a:gridCol w="3200400">
                  <a:extLst>
                    <a:ext uri="{9D8B030D-6E8A-4147-A177-3AD203B41FA5}">
                      <a16:colId xmlns:a16="http://schemas.microsoft.com/office/drawing/2014/main" val="167663442"/>
                    </a:ext>
                  </a:extLst>
                </a:gridCol>
              </a:tblGrid>
              <a:tr h="304800">
                <a:tc>
                  <a:txBody>
                    <a:bodyPr/>
                    <a:lstStyle/>
                    <a:p>
                      <a:pPr algn="ctr" rtl="0" fontAlgn="t"/>
                      <a:r>
                        <a:rPr lang="en-US" b="0" i="0" u="none" strike="noStrike" dirty="0">
                          <a:solidFill>
                            <a:schemeClr val="tx1">
                              <a:lumMod val="95000"/>
                              <a:lumOff val="5000"/>
                            </a:schemeClr>
                          </a:solidFill>
                          <a:effectLst/>
                          <a:latin typeface="Arial" panose="020B0604020202020204" pitchFamily="34" charset="0"/>
                        </a:rPr>
                        <a:t>Positive</a:t>
                      </a:r>
                      <a:endParaRPr lang="en-US" dirty="0">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algn="ctr" rtl="0" fontAlgn="t"/>
                      <a:r>
                        <a:rPr lang="en-US" b="0" i="0" u="none" strike="noStrike">
                          <a:solidFill>
                            <a:schemeClr val="tx1">
                              <a:lumMod val="95000"/>
                              <a:lumOff val="5000"/>
                            </a:schemeClr>
                          </a:solidFill>
                          <a:effectLst/>
                          <a:latin typeface="Arial" panose="020B0604020202020204" pitchFamily="34" charset="0"/>
                        </a:rPr>
                        <a:t>Neutral</a:t>
                      </a:r>
                      <a:endParaRPr lang="en-US">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algn="ctr" rtl="0" fontAlgn="t"/>
                      <a:r>
                        <a:rPr lang="en-US" b="0" i="0" u="none" strike="noStrike">
                          <a:solidFill>
                            <a:schemeClr val="tx1">
                              <a:lumMod val="95000"/>
                              <a:lumOff val="5000"/>
                            </a:schemeClr>
                          </a:solidFill>
                          <a:effectLst/>
                          <a:latin typeface="Arial" panose="020B0604020202020204" pitchFamily="34" charset="0"/>
                        </a:rPr>
                        <a:t>Negative</a:t>
                      </a:r>
                      <a:endParaRPr lang="en-US">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765262395"/>
                  </a:ext>
                </a:extLst>
              </a:tr>
              <a:tr h="304800">
                <a:tc>
                  <a:txBody>
                    <a:bodyPr/>
                    <a:lstStyle/>
                    <a:p>
                      <a:pPr rtl="0" fontAlgn="t"/>
                      <a:r>
                        <a:rPr lang="en-US" b="0" i="0" u="none" strike="noStrike" dirty="0">
                          <a:solidFill>
                            <a:schemeClr val="tx1">
                              <a:lumMod val="95000"/>
                              <a:lumOff val="5000"/>
                            </a:schemeClr>
                          </a:solidFill>
                          <a:effectLst/>
                          <a:latin typeface="Arial" panose="020B0604020202020204" pitchFamily="34" charset="0"/>
                        </a:rPr>
                        <a:t>bastion, undaunted, rousing, shrewd</a:t>
                      </a:r>
                      <a:endParaRPr lang="en-US" dirty="0">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a:solidFill>
                            <a:schemeClr val="tx1">
                              <a:lumMod val="95000"/>
                              <a:lumOff val="5000"/>
                            </a:schemeClr>
                          </a:solidFill>
                          <a:effectLst/>
                          <a:latin typeface="Arial" panose="020B0604020202020204" pitchFamily="34" charset="0"/>
                        </a:rPr>
                        <a:t>Defer, stead, implore, acute, gait, permeate</a:t>
                      </a:r>
                      <a:endParaRPr lang="en-US">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tc>
                  <a:txBody>
                    <a:bodyPr/>
                    <a:lstStyle/>
                    <a:p>
                      <a:pPr rtl="0" fontAlgn="t"/>
                      <a:r>
                        <a:rPr lang="en-US" b="0" i="0" u="none" strike="noStrike" dirty="0">
                          <a:solidFill>
                            <a:schemeClr val="tx1">
                              <a:lumMod val="95000"/>
                              <a:lumOff val="5000"/>
                            </a:schemeClr>
                          </a:solidFill>
                          <a:effectLst/>
                          <a:latin typeface="Arial" panose="020B0604020202020204" pitchFamily="34" charset="0"/>
                        </a:rPr>
                        <a:t>furtive, erratic, falter, precarious, sullen, rebuff, fester, resignation, idle, evade</a:t>
                      </a:r>
                      <a:endParaRPr lang="en-US" dirty="0">
                        <a:solidFill>
                          <a:schemeClr val="tx1">
                            <a:lumMod val="95000"/>
                            <a:lumOff val="5000"/>
                          </a:schemeClr>
                        </a:solidFill>
                        <a:effectLst/>
                      </a:endParaRPr>
                    </a:p>
                  </a:txBody>
                  <a:tcPr marL="76200" marR="76200" marT="76200" marB="76200">
                    <a:lnL w="3810" cap="flat" cmpd="sng" algn="ctr">
                      <a:solidFill>
                        <a:srgbClr val="9E9E9E"/>
                      </a:solidFill>
                      <a:prstDash val="solid"/>
                      <a:round/>
                      <a:headEnd type="none" w="med" len="med"/>
                      <a:tailEnd type="none" w="med" len="med"/>
                    </a:lnL>
                    <a:lnR w="3810" cap="flat" cmpd="sng" algn="ctr">
                      <a:solidFill>
                        <a:srgbClr val="9E9E9E"/>
                      </a:solidFill>
                      <a:prstDash val="solid"/>
                      <a:round/>
                      <a:headEnd type="none" w="med" len="med"/>
                      <a:tailEnd type="none" w="med" len="med"/>
                    </a:lnR>
                    <a:lnT w="3810" cap="flat" cmpd="sng" algn="ctr">
                      <a:solidFill>
                        <a:srgbClr val="9E9E9E"/>
                      </a:solidFill>
                      <a:prstDash val="solid"/>
                      <a:round/>
                      <a:headEnd type="none" w="med" len="med"/>
                      <a:tailEnd type="none" w="med" len="med"/>
                    </a:lnT>
                    <a:lnB w="381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720400878"/>
                  </a:ext>
                </a:extLst>
              </a:tr>
            </a:tbl>
          </a:graphicData>
        </a:graphic>
      </p:graphicFrame>
      <p:sp>
        <p:nvSpPr>
          <p:cNvPr id="3" name="Rectangle 1">
            <a:extLst>
              <a:ext uri="{FF2B5EF4-FFF2-40B4-BE49-F238E27FC236}">
                <a16:creationId xmlns:a16="http://schemas.microsoft.com/office/drawing/2014/main" id="{7F8170DE-B807-41DA-ADAB-A89DFA307824}"/>
              </a:ext>
            </a:extLst>
          </p:cNvPr>
          <p:cNvSpPr>
            <a:spLocks noChangeArrowheads="1"/>
          </p:cNvSpPr>
          <p:nvPr/>
        </p:nvSpPr>
        <p:spPr bwMode="auto">
          <a:xfrm>
            <a:off x="1295400" y="42838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CEDE8F9-D434-484A-BC66-4D50A3B9BD3B}"/>
              </a:ext>
            </a:extLst>
          </p:cNvPr>
          <p:cNvSpPr txBox="1"/>
          <p:nvPr/>
        </p:nvSpPr>
        <p:spPr>
          <a:xfrm>
            <a:off x="1295400" y="1784838"/>
            <a:ext cx="9601200" cy="1200329"/>
          </a:xfrm>
          <a:prstGeom prst="rect">
            <a:avLst/>
          </a:prstGeom>
          <a:noFill/>
        </p:spPr>
        <p:txBody>
          <a:bodyPr wrap="square" rtlCol="0">
            <a:spAutoFit/>
          </a:bodyPr>
          <a:lstStyle/>
          <a:p>
            <a:r>
              <a:rPr lang="en-US" sz="2400" dirty="0"/>
              <a:t>Check your sort!  How many words did you place correctly?</a:t>
            </a:r>
          </a:p>
          <a:p>
            <a:endParaRPr lang="en-US" sz="2400" dirty="0"/>
          </a:p>
          <a:p>
            <a:r>
              <a:rPr lang="en-US" sz="2400" dirty="0"/>
              <a:t>Vocabulary is due on Thursday at 8 AM!  Study for the quiz on Friday. </a:t>
            </a:r>
          </a:p>
        </p:txBody>
      </p:sp>
    </p:spTree>
    <p:extLst>
      <p:ext uri="{BB962C8B-B14F-4D97-AF65-F5344CB8AC3E}">
        <p14:creationId xmlns:p14="http://schemas.microsoft.com/office/powerpoint/2010/main" val="254376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DC8-DE00-4866-A206-D42EB786104C}"/>
              </a:ext>
            </a:extLst>
          </p:cNvPr>
          <p:cNvSpPr>
            <a:spLocks noGrp="1"/>
          </p:cNvSpPr>
          <p:nvPr>
            <p:ph type="title"/>
          </p:nvPr>
        </p:nvSpPr>
        <p:spPr>
          <a:xfrm>
            <a:off x="1295402" y="826478"/>
            <a:ext cx="9601196" cy="1459522"/>
          </a:xfrm>
        </p:spPr>
        <p:txBody>
          <a:bodyPr/>
          <a:lstStyle/>
          <a:p>
            <a:r>
              <a:rPr lang="en-US" dirty="0"/>
              <a:t>Poetry Term Review(take notes for unfamiliar terms)</a:t>
            </a:r>
          </a:p>
        </p:txBody>
      </p:sp>
      <p:sp>
        <p:nvSpPr>
          <p:cNvPr id="3" name="Content Placeholder 2">
            <a:extLst>
              <a:ext uri="{FF2B5EF4-FFF2-40B4-BE49-F238E27FC236}">
                <a16:creationId xmlns:a16="http://schemas.microsoft.com/office/drawing/2014/main" id="{7187B2BA-860A-40DC-BC50-374B7E41E3EA}"/>
              </a:ext>
            </a:extLst>
          </p:cNvPr>
          <p:cNvSpPr>
            <a:spLocks noGrp="1"/>
          </p:cNvSpPr>
          <p:nvPr>
            <p:ph idx="1"/>
          </p:nvPr>
        </p:nvSpPr>
        <p:spPr/>
        <p:txBody>
          <a:bodyPr>
            <a:normAutofit fontScale="92500" lnSpcReduction="20000"/>
          </a:bodyPr>
          <a:lstStyle/>
          <a:p>
            <a:pPr marL="0" indent="0" fontAlgn="base">
              <a:buNone/>
            </a:pPr>
            <a:r>
              <a:rPr lang="en-US" sz="3300" dirty="0"/>
              <a:t>1. Rhyme</a:t>
            </a:r>
          </a:p>
          <a:p>
            <a:r>
              <a:rPr lang="en-US" dirty="0"/>
              <a:t>Repetition of sounds at the ends of words</a:t>
            </a:r>
          </a:p>
          <a:p>
            <a:pPr marL="0" indent="0">
              <a:buNone/>
            </a:pPr>
            <a:r>
              <a:rPr lang="en-US" sz="3000" dirty="0"/>
              <a:t>2. Meter</a:t>
            </a:r>
          </a:p>
          <a:p>
            <a:r>
              <a:rPr lang="en-US" dirty="0"/>
              <a:t>Pattern or stressed and unstressed syllables in poetry</a:t>
            </a:r>
          </a:p>
          <a:p>
            <a:pPr marL="0" indent="0">
              <a:buNone/>
            </a:pPr>
            <a:r>
              <a:rPr lang="en-US" sz="3300" dirty="0"/>
              <a:t>3. Imagery</a:t>
            </a:r>
          </a:p>
          <a:p>
            <a:r>
              <a:rPr lang="en-US" dirty="0"/>
              <a:t>Descriptive language used to create word pictures; words and details that appeal to 1 or more of the 5 senses</a:t>
            </a:r>
            <a:br>
              <a:rPr lang="en-US" dirty="0"/>
            </a:br>
            <a:endParaRPr lang="en-US" dirty="0"/>
          </a:p>
        </p:txBody>
      </p:sp>
    </p:spTree>
    <p:extLst>
      <p:ext uri="{BB962C8B-B14F-4D97-AF65-F5344CB8AC3E}">
        <p14:creationId xmlns:p14="http://schemas.microsoft.com/office/powerpoint/2010/main" val="82862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DC8-DE00-4866-A206-D42EB786104C}"/>
              </a:ext>
            </a:extLst>
          </p:cNvPr>
          <p:cNvSpPr>
            <a:spLocks noGrp="1"/>
          </p:cNvSpPr>
          <p:nvPr>
            <p:ph type="title"/>
          </p:nvPr>
        </p:nvSpPr>
        <p:spPr>
          <a:xfrm>
            <a:off x="1295402" y="826478"/>
            <a:ext cx="9601196" cy="1459522"/>
          </a:xfrm>
        </p:spPr>
        <p:txBody>
          <a:bodyPr/>
          <a:lstStyle/>
          <a:p>
            <a:r>
              <a:rPr lang="en-US" dirty="0"/>
              <a:t>Poetry Term Review</a:t>
            </a:r>
          </a:p>
        </p:txBody>
      </p:sp>
      <p:sp>
        <p:nvSpPr>
          <p:cNvPr id="3" name="Content Placeholder 2">
            <a:extLst>
              <a:ext uri="{FF2B5EF4-FFF2-40B4-BE49-F238E27FC236}">
                <a16:creationId xmlns:a16="http://schemas.microsoft.com/office/drawing/2014/main" id="{7187B2BA-860A-40DC-BC50-374B7E41E3EA}"/>
              </a:ext>
            </a:extLst>
          </p:cNvPr>
          <p:cNvSpPr>
            <a:spLocks noGrp="1"/>
          </p:cNvSpPr>
          <p:nvPr>
            <p:ph idx="1"/>
          </p:nvPr>
        </p:nvSpPr>
        <p:spPr/>
        <p:txBody>
          <a:bodyPr>
            <a:normAutofit fontScale="85000" lnSpcReduction="10000"/>
          </a:bodyPr>
          <a:lstStyle/>
          <a:p>
            <a:pPr marL="0" indent="0" fontAlgn="base">
              <a:buNone/>
            </a:pPr>
            <a:r>
              <a:rPr lang="en-US" sz="3300" dirty="0"/>
              <a:t>4. Diction</a:t>
            </a:r>
          </a:p>
          <a:p>
            <a:r>
              <a:rPr lang="en-US" dirty="0"/>
              <a:t>Writer’s choice of words; helps convey voice and tone</a:t>
            </a:r>
          </a:p>
          <a:p>
            <a:pPr marL="0" indent="0">
              <a:buNone/>
            </a:pPr>
            <a:r>
              <a:rPr lang="en-US" sz="3000" dirty="0"/>
              <a:t>5. Anaphora</a:t>
            </a:r>
          </a:p>
          <a:p>
            <a:r>
              <a:rPr lang="en-US" dirty="0"/>
              <a:t>Repetition of the same word or group of words at the beginnings of two or more clauses or lines</a:t>
            </a:r>
          </a:p>
          <a:p>
            <a:pPr marL="0" indent="0">
              <a:buNone/>
            </a:pPr>
            <a:r>
              <a:rPr lang="en-US" sz="3300" dirty="0"/>
              <a:t>6. Repetition</a:t>
            </a:r>
          </a:p>
          <a:p>
            <a:r>
              <a:rPr lang="en-US" dirty="0"/>
              <a:t>Use of any element of language(sound, word, phrase, line or stanza) more than once</a:t>
            </a:r>
            <a:br>
              <a:rPr lang="en-US" dirty="0"/>
            </a:br>
            <a:endParaRPr lang="en-US" dirty="0"/>
          </a:p>
        </p:txBody>
      </p:sp>
    </p:spTree>
    <p:extLst>
      <p:ext uri="{BB962C8B-B14F-4D97-AF65-F5344CB8AC3E}">
        <p14:creationId xmlns:p14="http://schemas.microsoft.com/office/powerpoint/2010/main" val="265508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8DC8-DE00-4866-A206-D42EB786104C}"/>
              </a:ext>
            </a:extLst>
          </p:cNvPr>
          <p:cNvSpPr>
            <a:spLocks noGrp="1"/>
          </p:cNvSpPr>
          <p:nvPr>
            <p:ph type="title"/>
          </p:nvPr>
        </p:nvSpPr>
        <p:spPr>
          <a:xfrm>
            <a:off x="1295402" y="826478"/>
            <a:ext cx="9601196" cy="1459522"/>
          </a:xfrm>
        </p:spPr>
        <p:txBody>
          <a:bodyPr/>
          <a:lstStyle/>
          <a:p>
            <a:r>
              <a:rPr lang="en-US" dirty="0"/>
              <a:t>Poetry Term Review</a:t>
            </a:r>
          </a:p>
        </p:txBody>
      </p:sp>
      <p:sp>
        <p:nvSpPr>
          <p:cNvPr id="3" name="Content Placeholder 2">
            <a:extLst>
              <a:ext uri="{FF2B5EF4-FFF2-40B4-BE49-F238E27FC236}">
                <a16:creationId xmlns:a16="http://schemas.microsoft.com/office/drawing/2014/main" id="{7187B2BA-860A-40DC-BC50-374B7E41E3EA}"/>
              </a:ext>
            </a:extLst>
          </p:cNvPr>
          <p:cNvSpPr>
            <a:spLocks noGrp="1"/>
          </p:cNvSpPr>
          <p:nvPr>
            <p:ph idx="1"/>
          </p:nvPr>
        </p:nvSpPr>
        <p:spPr/>
        <p:txBody>
          <a:bodyPr>
            <a:normAutofit fontScale="85000" lnSpcReduction="20000"/>
          </a:bodyPr>
          <a:lstStyle/>
          <a:p>
            <a:pPr marL="0" indent="0" fontAlgn="base">
              <a:buNone/>
            </a:pPr>
            <a:r>
              <a:rPr lang="en-US" sz="3300" dirty="0"/>
              <a:t>7. Catalog poem</a:t>
            </a:r>
          </a:p>
          <a:p>
            <a:r>
              <a:rPr lang="en-US" dirty="0"/>
              <a:t>A poem that uses repetition and variation in the creation of a list, or catalog, of objects or desires, plans, or memories</a:t>
            </a:r>
          </a:p>
          <a:p>
            <a:pPr marL="0" indent="0">
              <a:buNone/>
            </a:pPr>
            <a:r>
              <a:rPr lang="en-US" sz="3000" dirty="0"/>
              <a:t>8. Parallel Structure</a:t>
            </a:r>
          </a:p>
          <a:p>
            <a:r>
              <a:rPr lang="en-US" dirty="0"/>
              <a:t>Grammatical or structural similarity between sentences or parts of a sentence, so that elements of equal importance are equally developed and similarly phrased for emphasis</a:t>
            </a:r>
          </a:p>
          <a:p>
            <a:pPr marL="0" indent="0">
              <a:buNone/>
            </a:pPr>
            <a:r>
              <a:rPr lang="en-US" sz="3300" dirty="0"/>
              <a:t>9. Vernacular</a:t>
            </a:r>
          </a:p>
          <a:p>
            <a:r>
              <a:rPr lang="en-US" dirty="0"/>
              <a:t>the language or dialect spoken by the ordinary people in a particular country or region</a:t>
            </a:r>
            <a:br>
              <a:rPr lang="en-US" dirty="0"/>
            </a:br>
            <a:endParaRPr lang="en-US" dirty="0"/>
          </a:p>
        </p:txBody>
      </p:sp>
    </p:spTree>
    <p:extLst>
      <p:ext uri="{BB962C8B-B14F-4D97-AF65-F5344CB8AC3E}">
        <p14:creationId xmlns:p14="http://schemas.microsoft.com/office/powerpoint/2010/main" val="629997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1302</TotalTime>
  <Words>1140</Words>
  <Application>Microsoft Office PowerPoint</Application>
  <PresentationFormat>Widescreen</PresentationFormat>
  <Paragraphs>178</Paragraphs>
  <Slides>19</Slides>
  <Notes>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Garamond</vt:lpstr>
      <vt:lpstr>Oswald</vt:lpstr>
      <vt:lpstr>Times New Roman</vt:lpstr>
      <vt:lpstr>Wingdings</vt:lpstr>
      <vt:lpstr>Organic</vt:lpstr>
      <vt:lpstr>American Literature  Week 3</vt:lpstr>
      <vt:lpstr>Monday-August 13th</vt:lpstr>
      <vt:lpstr>PowerPoint Presentation</vt:lpstr>
      <vt:lpstr>PowerPoint Presentation</vt:lpstr>
      <vt:lpstr>PowerPoint Presentation</vt:lpstr>
      <vt:lpstr>PowerPoint Presentation</vt:lpstr>
      <vt:lpstr>Poetry Term Review(take notes for unfamiliar terms)</vt:lpstr>
      <vt:lpstr>Poetry Term Review</vt:lpstr>
      <vt:lpstr>Poetry Term Review</vt:lpstr>
      <vt:lpstr>Poetry Term Review</vt:lpstr>
      <vt:lpstr>American Dream Poems</vt:lpstr>
      <vt:lpstr>Wednesday</vt:lpstr>
      <vt:lpstr>PowerPoint Presentation</vt:lpstr>
      <vt:lpstr>Wednesday: Use your notes from the chart to complete the TPCASTT assignment on your own.</vt:lpstr>
      <vt:lpstr>Thursday-August 16th </vt:lpstr>
      <vt:lpstr>Thursday-August 16th</vt:lpstr>
      <vt:lpstr>PowerPoint Presentation</vt:lpstr>
      <vt:lpstr>Friday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Literature  Week 3</dc:title>
  <dc:creator>Stephanie Lindgren</dc:creator>
  <cp:lastModifiedBy>Stephanie Lindgren</cp:lastModifiedBy>
  <cp:revision>30</cp:revision>
  <dcterms:created xsi:type="dcterms:W3CDTF">2018-08-13T00:41:50Z</dcterms:created>
  <dcterms:modified xsi:type="dcterms:W3CDTF">2018-08-17T17:15:03Z</dcterms:modified>
</cp:coreProperties>
</file>