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85" r:id="rId16"/>
    <p:sldId id="267" r:id="rId17"/>
    <p:sldId id="268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6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0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9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8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3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7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news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8M4ITS7z3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new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2D1C-EE9E-4F1F-A890-41523454F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Literature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76BB5-74EE-4A33-A161-09EDDD200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October 1</a:t>
            </a:r>
            <a:r>
              <a:rPr lang="en-US" baseline="30000" dirty="0"/>
              <a:t>st</a:t>
            </a:r>
            <a:r>
              <a:rPr lang="en-US" dirty="0"/>
              <a:t>-5th</a:t>
            </a:r>
          </a:p>
        </p:txBody>
      </p:sp>
    </p:spTree>
    <p:extLst>
      <p:ext uri="{BB962C8B-B14F-4D97-AF65-F5344CB8AC3E}">
        <p14:creationId xmlns:p14="http://schemas.microsoft.com/office/powerpoint/2010/main" val="425062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F373-9F52-4811-A06F-FD14018C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Wednesday-October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EA5B-CCE7-433F-8366-06021F77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sure you have turned in the embedded quotations practice from yesterday.</a:t>
            </a:r>
          </a:p>
          <a:p>
            <a:r>
              <a:rPr lang="en-US" dirty="0"/>
              <a:t>On a piece of paper, define the following terms.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Simple Sentence			4. Fragment</a:t>
            </a:r>
          </a:p>
          <a:p>
            <a:pPr marL="0" indent="0">
              <a:buNone/>
            </a:pPr>
            <a:r>
              <a:rPr lang="en-US" dirty="0"/>
              <a:t>2. Compound Sentence		5. Run-on</a:t>
            </a:r>
          </a:p>
          <a:p>
            <a:pPr marL="0" indent="0">
              <a:buNone/>
            </a:pPr>
            <a:r>
              <a:rPr lang="en-US" dirty="0"/>
              <a:t>3. Complex Sentence		6. Comma Splice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Group Activity-Sentence Variety/Grammar Review</a:t>
            </a:r>
          </a:p>
        </p:txBody>
      </p:sp>
    </p:spTree>
    <p:extLst>
      <p:ext uri="{BB962C8B-B14F-4D97-AF65-F5344CB8AC3E}">
        <p14:creationId xmlns:p14="http://schemas.microsoft.com/office/powerpoint/2010/main" val="17254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BD4C-3390-4231-BDD0-2A2CBDE3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FFFA-F60A-4B9A-8835-A753A0D1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simple sentence</a:t>
            </a:r>
            <a:r>
              <a:rPr lang="en-US" dirty="0"/>
              <a:t> is a sentence with one independent clause.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Let's look at an example:  I love simple sentences.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But look at this:  Being an English teacher with a penchant for syntactical complexity, I love simple sentences.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(Being an English teacher with a penchant for syntactical complexity" is a participial phrase. "With a penchant" and "for syntactical complexity" are prepositional phrases.)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ACD0-561F-4DBC-BBE3-C2427BEA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5D9B-15CA-49B0-9B60-C83EC659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</a:t>
            </a:r>
            <a:r>
              <a:rPr lang="en-US" sz="2000" b="1" dirty="0"/>
              <a:t>compound sentence</a:t>
            </a:r>
            <a:r>
              <a:rPr lang="en-US" sz="2000" dirty="0"/>
              <a:t> contains two or more independent clauses.</a:t>
            </a:r>
          </a:p>
          <a:p>
            <a:endParaRPr lang="en-US" sz="2000" dirty="0"/>
          </a:p>
          <a:p>
            <a:r>
              <a:rPr lang="en-US" sz="2000" dirty="0"/>
              <a:t>Connect with ,FANBOYS OR 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I love discussing grammar, but my students love the beach.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7185-D5C6-4A59-BFB9-769ABE39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E2F1-EC7F-4527-9B70-EBEAC203F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complex sentence</a:t>
            </a:r>
            <a:r>
              <a:rPr lang="en-US" dirty="0"/>
              <a:t> is a sentence that contains one independent clause and one or more dependent clauses.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Because life is complex, </a:t>
            </a:r>
            <a:r>
              <a:rPr lang="en-US" i="1" dirty="0"/>
              <a:t>we need complex sentences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(The independent clause is italicized.)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5088-98C1-4EE2-AC1A-395984E2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Compound-Complex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B10F-C14E-4B6F-AAFB-2255F91B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compound-complex</a:t>
            </a:r>
            <a:r>
              <a:rPr lang="en-US" dirty="0"/>
              <a:t> sentence contains two or more independent clauses and one or more dependent clauses.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Because I am an English teacher</a:t>
            </a:r>
            <a:r>
              <a:rPr lang="en-US" dirty="0"/>
              <a:t>, </a:t>
            </a:r>
            <a:r>
              <a:rPr lang="en-US" i="1" dirty="0"/>
              <a:t>some people expect me to speak perfectly</a:t>
            </a:r>
            <a:r>
              <a:rPr lang="en-US" dirty="0"/>
              <a:t>, and </a:t>
            </a:r>
            <a:r>
              <a:rPr lang="en-US" i="1" dirty="0"/>
              <a:t>other people expect me to write perfectly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Sentence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35993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Fragment: </a:t>
            </a:r>
            <a:r>
              <a:rPr lang="en-US" dirty="0"/>
              <a:t>a group of words that begins with a capital letter and ends with a period, question mark, or exclamation point but is grammatically </a:t>
            </a:r>
            <a:r>
              <a:rPr lang="en-US" dirty="0" smtClean="0"/>
              <a:t>incomplete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After I saw the movie.</a:t>
            </a:r>
          </a:p>
          <a:p>
            <a:endParaRPr lang="en-US" dirty="0"/>
          </a:p>
          <a:p>
            <a:r>
              <a:rPr lang="en-US" dirty="0" smtClean="0"/>
              <a:t>Comma Splice: </a:t>
            </a:r>
            <a:r>
              <a:rPr lang="en-US" dirty="0"/>
              <a:t>occurs in a sentence when an author inserts a comma incorrectly between two main (independent) clauses to separate </a:t>
            </a:r>
            <a:r>
              <a:rPr lang="en-US" dirty="0" smtClean="0"/>
              <a:t>them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I love cheese, it is so delicious</a:t>
            </a:r>
          </a:p>
          <a:p>
            <a:endParaRPr lang="en-US" dirty="0"/>
          </a:p>
          <a:p>
            <a:r>
              <a:rPr lang="en-US" dirty="0" smtClean="0"/>
              <a:t>Run on: </a:t>
            </a:r>
            <a:r>
              <a:rPr lang="en-US" dirty="0"/>
              <a:t>combination of two </a:t>
            </a:r>
            <a:r>
              <a:rPr lang="en-US" dirty="0" smtClean="0"/>
              <a:t>or more independent </a:t>
            </a:r>
            <a:r>
              <a:rPr lang="en-US" dirty="0"/>
              <a:t>clauses, joined together without a conjunction or punctuation </a:t>
            </a:r>
            <a:r>
              <a:rPr lang="en-US" dirty="0" smtClean="0"/>
              <a:t>mark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The students threw food in the lunchroom they got ISS </a:t>
            </a:r>
            <a:r>
              <a:rPr lang="en-US" smtClean="0"/>
              <a:t>for one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83606" cy="1074588"/>
          </a:xfrm>
        </p:spPr>
        <p:txBody>
          <a:bodyPr/>
          <a:lstStyle/>
          <a:p>
            <a:r>
              <a:rPr lang="en" i="1" dirty="0"/>
              <a:t>The Great Gatsby </a:t>
            </a:r>
            <a:r>
              <a:rPr lang="en" dirty="0">
                <a:solidFill>
                  <a:schemeClr val="bg1"/>
                </a:solidFill>
              </a:rPr>
              <a:t>Passage chapter 7 Embedding quotations (TLQ)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2603499"/>
            <a:ext cx="11829690" cy="393532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9900FF"/>
                </a:solidFill>
              </a:rPr>
              <a:t>Characterize the following characters &amp; use the </a:t>
            </a:r>
            <a:r>
              <a:rPr lang="en-US" sz="2400" b="1" u="sng" dirty="0">
                <a:solidFill>
                  <a:srgbClr val="9900FF"/>
                </a:solidFill>
              </a:rPr>
              <a:t>TWO</a:t>
            </a:r>
            <a:r>
              <a:rPr lang="en-US" sz="2400" u="sng" dirty="0">
                <a:solidFill>
                  <a:srgbClr val="9900FF"/>
                </a:solidFill>
              </a:rPr>
              <a:t> types of embedding quotes </a:t>
            </a:r>
          </a:p>
          <a:p>
            <a:pPr marL="914400" lvl="1" indent="-342900">
              <a:spcBef>
                <a:spcPts val="1600"/>
              </a:spcBef>
              <a:buClr>
                <a:srgbClr val="9900FF"/>
              </a:buClr>
              <a:buSzPts val="1800"/>
              <a:buAutoNum type="alphaLcPeriod"/>
            </a:pPr>
            <a:r>
              <a:rPr lang="en-US" sz="2400" b="1" dirty="0">
                <a:solidFill>
                  <a:srgbClr val="9900FF"/>
                </a:solidFill>
              </a:rPr>
              <a:t>Nick </a:t>
            </a:r>
            <a:r>
              <a:rPr lang="en-US" sz="2400" b="1" dirty="0" err="1">
                <a:solidFill>
                  <a:srgbClr val="9900FF"/>
                </a:solidFill>
              </a:rPr>
              <a:t>Carraway</a:t>
            </a:r>
            <a:endParaRPr lang="en-US" sz="2400" b="1" dirty="0">
              <a:solidFill>
                <a:srgbClr val="9900FF"/>
              </a:solidFill>
            </a:endParaRPr>
          </a:p>
          <a:p>
            <a:pPr marL="914400" lvl="1" indent="-342900">
              <a:spcBef>
                <a:spcPts val="0"/>
              </a:spcBef>
              <a:buClr>
                <a:srgbClr val="9900FF"/>
              </a:buClr>
              <a:buSzPts val="1800"/>
              <a:buAutoNum type="alphaLcPeriod"/>
            </a:pPr>
            <a:r>
              <a:rPr lang="en-US" sz="2400" b="1" dirty="0">
                <a:solidFill>
                  <a:srgbClr val="9900FF"/>
                </a:solidFill>
              </a:rPr>
              <a:t>Jay Gatsby </a:t>
            </a:r>
          </a:p>
          <a:p>
            <a:pPr marL="914400" lvl="1" indent="-342900">
              <a:spcBef>
                <a:spcPts val="0"/>
              </a:spcBef>
              <a:buClr>
                <a:srgbClr val="9900FF"/>
              </a:buClr>
              <a:buSzPts val="1800"/>
              <a:buAutoNum type="alphaLcPeriod"/>
            </a:pPr>
            <a:r>
              <a:rPr lang="en-US" sz="2400" b="1" dirty="0">
                <a:solidFill>
                  <a:srgbClr val="9900FF"/>
                </a:solidFill>
              </a:rPr>
              <a:t>Tom Buchanan</a:t>
            </a:r>
          </a:p>
          <a:p>
            <a:pPr marL="914400" lvl="1" indent="-342900">
              <a:spcBef>
                <a:spcPts val="0"/>
              </a:spcBef>
              <a:buClr>
                <a:srgbClr val="9900FF"/>
              </a:buClr>
              <a:buSzPts val="1800"/>
              <a:buAutoNum type="alphaLcPeriod"/>
            </a:pPr>
            <a:r>
              <a:rPr lang="en-US" sz="2400" b="1" dirty="0">
                <a:solidFill>
                  <a:srgbClr val="9900FF"/>
                </a:solidFill>
              </a:rPr>
              <a:t>Daisy Buchanan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0">
              <a:spcBef>
                <a:spcPts val="1600"/>
              </a:spcBef>
              <a:buClr>
                <a:srgbClr val="0000FF"/>
              </a:buClr>
              <a:buSzPts val="1800"/>
              <a:buChar char="●"/>
            </a:pPr>
            <a:r>
              <a:rPr lang="en-US" sz="2400" dirty="0">
                <a:solidFill>
                  <a:srgbClr val="0000FF"/>
                </a:solidFill>
              </a:rPr>
              <a:t>Remember to include the citation for each quote (Fitzgerald 137)</a:t>
            </a:r>
          </a:p>
          <a:p>
            <a:pPr marL="457200" lvl="0">
              <a:spcBef>
                <a:spcPts val="0"/>
              </a:spcBef>
              <a:buClr>
                <a:srgbClr val="0000FF"/>
              </a:buClr>
              <a:buSzPts val="1800"/>
              <a:buChar char="●"/>
            </a:pPr>
            <a:r>
              <a:rPr lang="en-US" sz="2400" dirty="0">
                <a:solidFill>
                  <a:srgbClr val="0000FF"/>
                </a:solidFill>
              </a:rPr>
              <a:t>Use notebook paper and turn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1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bracket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1037046" cy="40533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Notice the punctuation: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Tom rebukes Gatsby by saying that </a:t>
            </a:r>
            <a:r>
              <a:rPr lang="en-US" sz="2400" dirty="0">
                <a:solidFill>
                  <a:srgbClr val="FF0000"/>
                </a:solidFill>
              </a:rPr>
              <a:t>“‘</a:t>
            </a:r>
            <a:r>
              <a:rPr lang="en-US" sz="2400" dirty="0">
                <a:solidFill>
                  <a:srgbClr val="000000"/>
                </a:solidFill>
              </a:rPr>
              <a:t>I always come back, and in my heart I love her [Daisy] all the time</a:t>
            </a:r>
            <a:r>
              <a:rPr lang="en-US" sz="2400" dirty="0">
                <a:solidFill>
                  <a:srgbClr val="FF0000"/>
                </a:solidFill>
              </a:rPr>
              <a:t>’” </a:t>
            </a:r>
            <a:r>
              <a:rPr lang="en-US" sz="2400" dirty="0">
                <a:solidFill>
                  <a:srgbClr val="000000"/>
                </a:solidFill>
              </a:rPr>
              <a:t>(Fitzgerald 127).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“‘I’ve got to tell you, old sport [Tom]’” says Gatsby, as he prepares to reveal that Daisy never loved him (Fitzgerald 127).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6C2A-47AB-4530-8511-C016C433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Thursday-October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CF60-4EAF-4D20-970D-350584AB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603499"/>
            <a:ext cx="11771791" cy="3877199"/>
          </a:xfrm>
        </p:spPr>
        <p:txBody>
          <a:bodyPr>
            <a:normAutofit/>
          </a:bodyPr>
          <a:lstStyle/>
          <a:p>
            <a:r>
              <a:rPr lang="en-US" dirty="0"/>
              <a:t>Greyhound News: </a:t>
            </a:r>
            <a:r>
              <a:rPr lang="en-US" u="sng" dirty="0">
                <a:hlinkClick r:id="rId2"/>
              </a:rPr>
              <a:t>www.GreyhoundNews.net</a:t>
            </a:r>
            <a:r>
              <a:rPr lang="en-US" u="sng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Now:  Get rid of the gobbledygook!</a:t>
            </a:r>
          </a:p>
          <a:p>
            <a:pPr marL="0" indent="0">
              <a:buNone/>
            </a:pPr>
            <a:r>
              <a:rPr lang="en-US" dirty="0"/>
              <a:t>A thesaurus wielding student has tried to disguise the following famous sayings in an attempt to avoid plagiarism.  Can you translate them into their original form?</a:t>
            </a:r>
          </a:p>
          <a:p>
            <a:pPr marL="0" indent="0">
              <a:buNone/>
            </a:pPr>
            <a:r>
              <a:rPr lang="en-US" dirty="0"/>
              <a:t>1. He who expresses merriment subsequent to everyone else expresses merriment of most superior quality.</a:t>
            </a:r>
          </a:p>
          <a:p>
            <a:pPr marL="0" indent="0">
              <a:buNone/>
            </a:pPr>
            <a:r>
              <a:rPr lang="en-US" dirty="0"/>
              <a:t>2. Pulchritude is not evinced below the dermal surface.</a:t>
            </a:r>
          </a:p>
          <a:p>
            <a:pPr marL="0" indent="0">
              <a:buNone/>
            </a:pPr>
            <a:r>
              <a:rPr lang="en-US" dirty="0"/>
              <a:t>3. Exclusive dedication to necessitous chores without interlude of hedonist diversion renders John an unresponsive fellow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6C42-1CC5-47B4-90C3-806E3D2C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6543"/>
            <a:ext cx="9871112" cy="1083075"/>
          </a:xfrm>
        </p:spPr>
        <p:txBody>
          <a:bodyPr/>
          <a:lstStyle/>
          <a:p>
            <a:r>
              <a:rPr lang="en-US" b="1" dirty="0"/>
              <a:t>Steps You Can Take to Avoid Wordiness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E591-A5F5-445D-8AB1-7BBC5CD4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1561"/>
            <a:ext cx="10261729" cy="4492101"/>
          </a:xfrm>
        </p:spPr>
        <p:txBody>
          <a:bodyPr>
            <a:normAutofit/>
          </a:bodyPr>
          <a:lstStyle/>
          <a:p>
            <a:r>
              <a:rPr lang="en-US" sz="2400" dirty="0"/>
              <a:t>Eliminate unnecessary words that repeat the meaning</a:t>
            </a:r>
          </a:p>
          <a:p>
            <a:pPr marL="0" indent="0">
              <a:buNone/>
            </a:pPr>
            <a:r>
              <a:rPr lang="en-US" sz="2400" dirty="0"/>
              <a:t>Ex. </a:t>
            </a:r>
            <a:r>
              <a:rPr lang="en-US" sz="2400" i="1" dirty="0"/>
              <a:t>That material is too coarse </a:t>
            </a:r>
            <a:r>
              <a:rPr lang="en-US" sz="2400" i="1" u="sng" dirty="0"/>
              <a:t>in texture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“Coarse” is only a texture, at least when we speak of material.</a:t>
            </a:r>
          </a:p>
          <a:p>
            <a:r>
              <a:rPr lang="en-US" sz="2400" dirty="0"/>
              <a:t>Correction: </a:t>
            </a:r>
            <a:r>
              <a:rPr lang="en-US" sz="2400" i="1" dirty="0"/>
              <a:t>That material is too coarse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Ex. </a:t>
            </a:r>
            <a:r>
              <a:rPr lang="en-US" sz="2400" i="1" dirty="0"/>
              <a:t>Each </a:t>
            </a:r>
            <a:r>
              <a:rPr lang="en-US" sz="2400" i="1" u="sng" dirty="0"/>
              <a:t>and every</a:t>
            </a:r>
            <a:r>
              <a:rPr lang="en-US" sz="2400" i="1" dirty="0"/>
              <a:t> student voted to strike </a:t>
            </a:r>
            <a:r>
              <a:rPr lang="en-US" sz="2400" i="1" u="sng" dirty="0"/>
              <a:t>in protest</a:t>
            </a:r>
            <a:r>
              <a:rPr lang="en-US" sz="2400" dirty="0"/>
              <a:t>.</a:t>
            </a:r>
          </a:p>
          <a:p>
            <a:r>
              <a:rPr lang="en-US" sz="2400" dirty="0"/>
              <a:t>Correction: </a:t>
            </a:r>
            <a:r>
              <a:rPr lang="en-US" sz="2400" i="1" dirty="0"/>
              <a:t>Each student voted to strike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2B1D-DAC6-4632-B920-9434F283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81628"/>
            <a:ext cx="9601196" cy="793402"/>
          </a:xfrm>
        </p:spPr>
        <p:txBody>
          <a:bodyPr>
            <a:normAutofit fontScale="90000"/>
          </a:bodyPr>
          <a:lstStyle/>
          <a:p>
            <a:pPr lvl="0" algn="l" defTabSz="914400" eaLnBrk="0" fontAlgn="base" hangingPunct="0">
              <a:spcAft>
                <a:spcPct val="0"/>
              </a:spcAft>
            </a:pPr>
            <a:r>
              <a:rPr lang="en-US" dirty="0"/>
              <a:t>Monday-October 1st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06E-3005-4E89-8CF6-5826842B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Welcome back! Find your </a:t>
            </a:r>
            <a:r>
              <a:rPr lang="en-US" sz="2200" i="1" dirty="0"/>
              <a:t>Gatsby</a:t>
            </a:r>
            <a:r>
              <a:rPr lang="en-US" sz="2200" dirty="0"/>
              <a:t> graphic organizer, so we can finish the movie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</a:p>
          <a:p>
            <a:r>
              <a:rPr lang="en-US" altLang="en-US" sz="2200" dirty="0"/>
              <a:t>Writing Prompt: Answer the following questions </a:t>
            </a:r>
            <a:r>
              <a:rPr lang="en-US" altLang="en-US" sz="2200" b="1" dirty="0"/>
              <a:t>on a separate sheet of paper </a:t>
            </a:r>
            <a:r>
              <a:rPr lang="en-US" altLang="en-US" sz="2200" dirty="0"/>
              <a:t>using complete sentences.  Cite 1-2 specific examples from your graphic organizer in your response.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Positive/negative: Are Luhrmann’s differences effective? Why or why not? Do they enhance the novel or are they just useful for his film interpretation?</a:t>
            </a:r>
          </a:p>
          <a:p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Discuss differences between novel and film</a:t>
            </a:r>
          </a:p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Alternate Ending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0AF0E4-4F19-4C2E-B17C-F52EE2D7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554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C636-2BC6-4A42-AD17-D461E49D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You Can Take to Avoid Wordiness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EAA2-6ADF-49D6-91FE-B1341237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Simplify wordy expressions and eliminate passive voice.</a:t>
            </a:r>
            <a:br>
              <a:rPr lang="en-US" sz="2000" dirty="0"/>
            </a:br>
            <a:r>
              <a:rPr lang="en-US" sz="2000" dirty="0"/>
              <a:t>Ex. </a:t>
            </a:r>
            <a:r>
              <a:rPr lang="en-US" sz="2000" i="1" dirty="0"/>
              <a:t>Madame Curie </a:t>
            </a:r>
            <a:r>
              <a:rPr lang="en-US" sz="2000" i="1" u="sng" dirty="0"/>
              <a:t>was a person who</a:t>
            </a:r>
            <a:r>
              <a:rPr lang="en-US" sz="2000" i="1" dirty="0"/>
              <a:t> had a scientist’s curiosity</a:t>
            </a:r>
            <a:r>
              <a:rPr lang="en-US" sz="2000" dirty="0"/>
              <a:t>.</a:t>
            </a:r>
          </a:p>
          <a:p>
            <a:r>
              <a:rPr lang="en-US" sz="2000" dirty="0"/>
              <a:t>Correction: </a:t>
            </a:r>
            <a:r>
              <a:rPr lang="en-US" sz="2000" i="1" dirty="0"/>
              <a:t>Madame Curie had a scientist’s curiosity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Eliminate unnecessary words “there” and “it.”</a:t>
            </a:r>
            <a:br>
              <a:rPr lang="en-US" sz="2000" dirty="0"/>
            </a:br>
            <a:r>
              <a:rPr lang="en-US" sz="2000" dirty="0"/>
              <a:t>Ex. </a:t>
            </a:r>
            <a:r>
              <a:rPr lang="en-US" sz="2000" i="1" u="sng" dirty="0"/>
              <a:t>There are</a:t>
            </a:r>
            <a:r>
              <a:rPr lang="en-US" sz="2000" i="1" dirty="0"/>
              <a:t> many repairs to be made on that house.</a:t>
            </a:r>
            <a:endParaRPr lang="en-US" sz="2000" dirty="0"/>
          </a:p>
          <a:p>
            <a:r>
              <a:rPr lang="en-US" sz="2000" dirty="0"/>
              <a:t>Correction: </a:t>
            </a:r>
            <a:r>
              <a:rPr lang="en-US" sz="2000" i="1" dirty="0"/>
              <a:t>Many repairs need to be made on that house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7458-80DF-413B-A1E4-9EF51163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Passive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F2F6-2A6A-4D15-BC37-255358A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36937" cy="3416300"/>
          </a:xfrm>
        </p:spPr>
        <p:txBody>
          <a:bodyPr>
            <a:normAutofit/>
          </a:bodyPr>
          <a:lstStyle/>
          <a:p>
            <a:r>
              <a:rPr lang="en-US" sz="2400" dirty="0"/>
              <a:t>The beautiful gown </a:t>
            </a:r>
            <a:r>
              <a:rPr lang="en-US" sz="2400" u="sng" dirty="0"/>
              <a:t>was worn</a:t>
            </a:r>
            <a:r>
              <a:rPr lang="en-US" sz="2400" dirty="0"/>
              <a:t> by the homecoming queen.</a:t>
            </a:r>
          </a:p>
          <a:p>
            <a:r>
              <a:rPr lang="en-US" sz="2400" dirty="0"/>
              <a:t>This is passive voice because the object of the verb is being used as the subject of the sentence.</a:t>
            </a:r>
          </a:p>
          <a:p>
            <a:r>
              <a:rPr lang="en-US" sz="2400" dirty="0"/>
              <a:t>How do you eliminate it?</a:t>
            </a:r>
          </a:p>
          <a:p>
            <a:r>
              <a:rPr lang="en-US" sz="2400" dirty="0"/>
              <a:t>Flip the sentence to make sure the subject is DOING the action.</a:t>
            </a:r>
          </a:p>
          <a:p>
            <a:r>
              <a:rPr lang="en-US" sz="2400" dirty="0"/>
              <a:t>The homecoming queen </a:t>
            </a:r>
            <a:r>
              <a:rPr lang="en-US" sz="2400" u="sng" dirty="0"/>
              <a:t>wore</a:t>
            </a:r>
            <a:r>
              <a:rPr lang="en-US" sz="2400" dirty="0"/>
              <a:t> the beautiful gown to the dance.</a:t>
            </a:r>
          </a:p>
          <a:p>
            <a:r>
              <a:rPr lang="en-US" sz="2400" dirty="0"/>
              <a:t>Get rid of BE verbs(am, is, are, was, were, be, being, been)</a:t>
            </a:r>
          </a:p>
        </p:txBody>
      </p:sp>
    </p:spTree>
    <p:extLst>
      <p:ext uri="{BB962C8B-B14F-4D97-AF65-F5344CB8AC3E}">
        <p14:creationId xmlns:p14="http://schemas.microsoft.com/office/powerpoint/2010/main" val="9152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2AA3-3179-42A3-A19F-94742713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85927"/>
            <a:ext cx="8761413" cy="1544714"/>
          </a:xfrm>
        </p:spPr>
        <p:txBody>
          <a:bodyPr/>
          <a:lstStyle/>
          <a:p>
            <a:r>
              <a:rPr lang="en-US" dirty="0"/>
              <a:t>Thursday-October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A007-7AC5-4A39-98B2-F87501F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91213" cy="3416300"/>
          </a:xfrm>
        </p:spPr>
        <p:txBody>
          <a:bodyPr/>
          <a:lstStyle/>
          <a:p>
            <a:r>
              <a:rPr lang="en-US" dirty="0"/>
              <a:t>Complete Wordiness and Gobbledygook exercises-be ready to check answers in 20 minutes</a:t>
            </a:r>
          </a:p>
          <a:p>
            <a:r>
              <a:rPr lang="en-US" dirty="0"/>
              <a:t>Read directions and examples carefully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Get out a correcting pen! Answers may vary slightly. Not sure if it is right? Ask!</a:t>
            </a:r>
          </a:p>
        </p:txBody>
      </p:sp>
    </p:spTree>
    <p:extLst>
      <p:ext uri="{BB962C8B-B14F-4D97-AF65-F5344CB8AC3E}">
        <p14:creationId xmlns:p14="http://schemas.microsoft.com/office/powerpoint/2010/main" val="37940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246-3BB2-4A7C-A97F-23BB866B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Wordiness Exercises</a:t>
            </a:r>
            <a:br>
              <a:rPr lang="en-US" dirty="0"/>
            </a:br>
            <a:r>
              <a:rPr lang="en-US" dirty="0"/>
              <a:t>Exercise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1D1C-E89B-4CE4-87CD-D7BFE54A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/>
              <a:t>Students use this room for studying.</a:t>
            </a:r>
          </a:p>
          <a:p>
            <a:pPr>
              <a:buAutoNum type="arabicPeriod"/>
            </a:pPr>
            <a:r>
              <a:rPr lang="en-US" sz="2400" dirty="0"/>
              <a:t>Because some of the guests have not yet arrived, we will delay the meeting until 7:30 p.m.</a:t>
            </a:r>
          </a:p>
          <a:p>
            <a:pPr>
              <a:buAutoNum type="arabicPeriod"/>
            </a:pPr>
            <a:r>
              <a:rPr lang="en-US" sz="2400" dirty="0"/>
              <a:t>Mr. </a:t>
            </a:r>
            <a:r>
              <a:rPr lang="en-US" sz="2400" dirty="0" err="1"/>
              <a:t>Wishywashy</a:t>
            </a:r>
            <a:r>
              <a:rPr lang="en-US" sz="2400" dirty="0"/>
              <a:t> decided to redecorate his office.</a:t>
            </a:r>
          </a:p>
          <a:p>
            <a:pPr>
              <a:buAutoNum type="arabicPeriod"/>
            </a:pPr>
            <a:r>
              <a:rPr lang="en-US" sz="2400" dirty="0"/>
              <a:t>Traffic made us late for the meeting.</a:t>
            </a:r>
          </a:p>
          <a:p>
            <a:pPr>
              <a:buAutoNum type="arabicPeriod"/>
            </a:pPr>
            <a:r>
              <a:rPr lang="en-US" sz="2400" dirty="0"/>
              <a:t>She studies hard to make good grades.</a:t>
            </a:r>
          </a:p>
        </p:txBody>
      </p:sp>
    </p:spTree>
    <p:extLst>
      <p:ext uri="{BB962C8B-B14F-4D97-AF65-F5344CB8AC3E}">
        <p14:creationId xmlns:p14="http://schemas.microsoft.com/office/powerpoint/2010/main" val="14583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246-3BB2-4A7C-A97F-23BB866B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9091"/>
            <a:ext cx="8761413" cy="1429305"/>
          </a:xfrm>
        </p:spPr>
        <p:txBody>
          <a:bodyPr/>
          <a:lstStyle/>
          <a:p>
            <a:r>
              <a:rPr lang="en-US" dirty="0"/>
              <a:t>Answers to Wordiness Exercises</a:t>
            </a:r>
            <a:br>
              <a:rPr lang="en-US" dirty="0"/>
            </a:br>
            <a:r>
              <a:rPr lang="en-US" dirty="0"/>
              <a:t>Exercise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1D1C-E89B-4CE4-87CD-D7BFE54A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65976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US" sz="2400" dirty="0"/>
              <a:t>Michael Jordan is probably the best professional basketball player.</a:t>
            </a:r>
          </a:p>
          <a:p>
            <a:pPr>
              <a:buAutoNum type="arabicPeriod"/>
            </a:pPr>
            <a:r>
              <a:rPr lang="en-US" sz="2400" dirty="0"/>
              <a:t>Middle-income people must save all year for a one-week vacation.</a:t>
            </a:r>
          </a:p>
          <a:p>
            <a:pPr>
              <a:buFont typeface="Wingdings 3" charset="2"/>
              <a:buAutoNum type="arabicPeriod"/>
            </a:pPr>
            <a:r>
              <a:rPr lang="en-US" sz="2400" dirty="0"/>
              <a:t>Canned soup was suspected of causing botulism, a severe food poisoning.</a:t>
            </a:r>
          </a:p>
          <a:p>
            <a:pPr>
              <a:buFont typeface="Wingdings 3" charset="2"/>
              <a:buAutoNum type="arabicPeriod"/>
            </a:pPr>
            <a:r>
              <a:rPr lang="en-US" sz="2400" dirty="0"/>
              <a:t>Oops!</a:t>
            </a:r>
          </a:p>
          <a:p>
            <a:pPr>
              <a:buAutoNum type="arabicPeriod"/>
            </a:pPr>
            <a:r>
              <a:rPr lang="en-US" sz="2400" dirty="0"/>
              <a:t>The Orioles will probably win the pennant.</a:t>
            </a:r>
          </a:p>
          <a:p>
            <a:pPr>
              <a:buAutoNum type="arabicPeriod"/>
            </a:pPr>
            <a:r>
              <a:rPr lang="en-US" sz="2400" dirty="0"/>
              <a:t>No change needed; “It” refers to the school year.</a:t>
            </a:r>
          </a:p>
          <a:p>
            <a:pPr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9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246-3BB2-4A7C-A97F-23BB866B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9091"/>
            <a:ext cx="8761413" cy="1429305"/>
          </a:xfrm>
        </p:spPr>
        <p:txBody>
          <a:bodyPr/>
          <a:lstStyle/>
          <a:p>
            <a:r>
              <a:rPr lang="en-US" dirty="0"/>
              <a:t>Answers to Wordiness Exercises</a:t>
            </a:r>
            <a:br>
              <a:rPr lang="en-US" dirty="0"/>
            </a:br>
            <a:r>
              <a:rPr lang="en-US" dirty="0"/>
              <a:t>Exercise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1D1C-E89B-4CE4-87CD-D7BFE54A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603500"/>
            <a:ext cx="11762913" cy="39659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The team has so many new players this year that they are hard to recognize.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No change needed; “It” refers to the game.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She is easy to like because she is such a nice person.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No change needed; “It” refers to Pope High School.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0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246-3BB2-4A7C-A97F-23BB866B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9091"/>
            <a:ext cx="8761413" cy="1429305"/>
          </a:xfrm>
        </p:spPr>
        <p:txBody>
          <a:bodyPr/>
          <a:lstStyle/>
          <a:p>
            <a:r>
              <a:rPr lang="en-US" dirty="0"/>
              <a:t>Answers to Wordiness Exercises</a:t>
            </a:r>
            <a:br>
              <a:rPr lang="en-US" dirty="0"/>
            </a:br>
            <a:r>
              <a:rPr lang="en-US" dirty="0"/>
              <a:t>Exercise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1D1C-E89B-4CE4-87CD-D7BFE54A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603500"/>
            <a:ext cx="11762913" cy="39659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house needs many repairs.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change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change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 least six other men could do this job better.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change needed.</a:t>
            </a:r>
          </a:p>
        </p:txBody>
      </p:sp>
    </p:spTree>
    <p:extLst>
      <p:ext uri="{BB962C8B-B14F-4D97-AF65-F5344CB8AC3E}">
        <p14:creationId xmlns:p14="http://schemas.microsoft.com/office/powerpoint/2010/main" val="31516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Friday-October 5</a:t>
            </a:r>
            <a:r>
              <a:rPr lang="en-US" baseline="30000" dirty="0" smtClean="0"/>
              <a:t>th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3253"/>
            <a:ext cx="8825659" cy="3716547"/>
          </a:xfrm>
        </p:spPr>
        <p:txBody>
          <a:bodyPr>
            <a:normAutofit/>
          </a:bodyPr>
          <a:lstStyle/>
          <a:p>
            <a:r>
              <a:rPr lang="en-US" dirty="0" smtClean="0"/>
              <a:t>Check answers to Wordiness/Gobbledygook exercises</a:t>
            </a:r>
          </a:p>
          <a:p>
            <a:r>
              <a:rPr lang="en-US" dirty="0" smtClean="0"/>
              <a:t>Revision “Quiz”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Complete 1-20 on Zip Grade. PLEASE do not write on quiz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2. Use Essay to make 6 separate corrections. You must use 6 DIFFERENT 	SENTENCES!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3. This is NOT a group/partner activity.  This is to see if YOU can make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revisions.	Label the error=1 point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Original sentence copied from essay=1 point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Correction=worth up to 3 points(quality counts)</a:t>
            </a:r>
          </a:p>
        </p:txBody>
      </p:sp>
    </p:spTree>
    <p:extLst>
      <p:ext uri="{BB962C8B-B14F-4D97-AF65-F5344CB8AC3E}">
        <p14:creationId xmlns:p14="http://schemas.microsoft.com/office/powerpoint/2010/main" val="363027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Tuesday-October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Greyhound News: </a:t>
            </a:r>
            <a:r>
              <a:rPr lang="en-US" u="sng" dirty="0">
                <a:hlinkClick r:id="rId2"/>
              </a:rPr>
              <a:t>www.GreyhoundNews.net</a:t>
            </a:r>
            <a:r>
              <a:rPr lang="en-US" u="sng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5250" y="86699"/>
            <a:ext cx="10729859" cy="641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551" y="785004"/>
            <a:ext cx="10956812" cy="629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85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" y="475488"/>
            <a:ext cx="9582912" cy="599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39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263" y="428624"/>
            <a:ext cx="11125009" cy="670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9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Embedding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8990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Four types on the handout:</a:t>
            </a:r>
          </a:p>
          <a:p>
            <a:pPr marL="457200" lvl="0">
              <a:spcBef>
                <a:spcPts val="1600"/>
              </a:spcBef>
              <a:buSzPts val="1800"/>
              <a:buAutoNum type="arabicPeriod"/>
            </a:pPr>
            <a:r>
              <a:rPr lang="en-US" dirty="0"/>
              <a:t>Beginning</a:t>
            </a:r>
          </a:p>
          <a:p>
            <a:pPr marL="457200" lvl="0"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Middle</a:t>
            </a:r>
          </a:p>
          <a:p>
            <a:pPr marL="457200" lvl="0"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End</a:t>
            </a:r>
          </a:p>
          <a:p>
            <a:pPr marL="457200" lvl="0"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Throughout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b="1" dirty="0"/>
              <a:t>A snippet:</a:t>
            </a:r>
            <a:r>
              <a:rPr lang="en-US" dirty="0"/>
              <a:t> a portion of the original quote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Example#1: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“‘</a:t>
            </a:r>
            <a:r>
              <a:rPr lang="en-US" dirty="0" err="1"/>
              <a:t>S’pose</a:t>
            </a:r>
            <a:r>
              <a:rPr lang="en-US" dirty="0"/>
              <a:t> Curley jumps a big guy an’ licks him’” declares George about Curley’s insecurity and need for respect and admiration (Steinbeck 27).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3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Assignment: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oogle Shape;107;p2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792" y="2322576"/>
            <a:ext cx="10716768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51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1516</TotalTime>
  <Words>848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Times New Roman</vt:lpstr>
      <vt:lpstr>Wingdings</vt:lpstr>
      <vt:lpstr>Wingdings 3</vt:lpstr>
      <vt:lpstr>Ion Boardroom</vt:lpstr>
      <vt:lpstr>American Literature </vt:lpstr>
      <vt:lpstr>Monday-October 1st </vt:lpstr>
      <vt:lpstr>Tuesday-October 2nd </vt:lpstr>
      <vt:lpstr>PowerPoint Presentation</vt:lpstr>
      <vt:lpstr>PowerPoint Presentation</vt:lpstr>
      <vt:lpstr>PowerPoint Presentation</vt:lpstr>
      <vt:lpstr>PowerPoint Presentation</vt:lpstr>
      <vt:lpstr>Embedding quotes</vt:lpstr>
      <vt:lpstr>Assignment: </vt:lpstr>
      <vt:lpstr>Wednesday-October 3rd </vt:lpstr>
      <vt:lpstr>Simple Sentences</vt:lpstr>
      <vt:lpstr>Compound Sentences</vt:lpstr>
      <vt:lpstr>Complex Sentences</vt:lpstr>
      <vt:lpstr>Compound-Complex Sentences</vt:lpstr>
      <vt:lpstr>Common Sentence Errors</vt:lpstr>
      <vt:lpstr>The Great Gatsby Passage chapter 7 Embedding quotations (TLQ)</vt:lpstr>
      <vt:lpstr>Example with bracket</vt:lpstr>
      <vt:lpstr>Thursday-October 4th </vt:lpstr>
      <vt:lpstr>Steps You Can Take to Avoid Wordiness </vt:lpstr>
      <vt:lpstr>Steps You Can Take to Avoid Wordiness</vt:lpstr>
      <vt:lpstr>Eliminate Passive Voice</vt:lpstr>
      <vt:lpstr>Thursday-October 4th </vt:lpstr>
      <vt:lpstr>Answers to Wordiness Exercises Exercise A</vt:lpstr>
      <vt:lpstr>Answers to Wordiness Exercises Exercise B</vt:lpstr>
      <vt:lpstr>Answers to Wordiness Exercises Exercise B</vt:lpstr>
      <vt:lpstr>Answers to Wordiness Exercises Exercise C</vt:lpstr>
      <vt:lpstr>Friday-October 5th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</dc:title>
  <dc:creator>Stephanie Lindgren</dc:creator>
  <cp:lastModifiedBy>Stephanie Lindgren</cp:lastModifiedBy>
  <cp:revision>31</cp:revision>
  <dcterms:created xsi:type="dcterms:W3CDTF">2018-10-01T02:18:31Z</dcterms:created>
  <dcterms:modified xsi:type="dcterms:W3CDTF">2018-10-05T12:04:19Z</dcterms:modified>
</cp:coreProperties>
</file>