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8"/>
  </p:notesMasterIdLst>
  <p:sldIdLst>
    <p:sldId id="256" r:id="rId2"/>
    <p:sldId id="257" r:id="rId3"/>
    <p:sldId id="258" r:id="rId4"/>
    <p:sldId id="259" r:id="rId5"/>
    <p:sldId id="260" r:id="rId6"/>
    <p:sldId id="261" r:id="rId7"/>
    <p:sldId id="262" r:id="rId8"/>
    <p:sldId id="266" r:id="rId9"/>
    <p:sldId id="263" r:id="rId10"/>
    <p:sldId id="264" r:id="rId11"/>
    <p:sldId id="265"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92" y="88"/>
      </p:cViewPr>
      <p:guideLst/>
    </p:cSldViewPr>
  </p:slideViewPr>
  <p:notesTextViewPr>
    <p:cViewPr>
      <p:scale>
        <a:sx n="3" d="2"/>
        <a:sy n="3" d="2"/>
      </p:scale>
      <p:origin x="0" y="0"/>
    </p:cViewPr>
  </p:notesTextViewPr>
  <p:sorterViewPr>
    <p:cViewPr>
      <p:scale>
        <a:sx n="100" d="100"/>
        <a:sy n="100" d="100"/>
      </p:scale>
      <p:origin x="0" y="-26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F28F8-8B4A-4736-BAED-FE82F8B6D9E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D2BFD-90D7-43A6-932F-404489059751}" type="slidenum">
              <a:rPr lang="en-US" smtClean="0"/>
              <a:t>‹#›</a:t>
            </a:fld>
            <a:endParaRPr lang="en-US"/>
          </a:p>
        </p:txBody>
      </p:sp>
    </p:spTree>
    <p:extLst>
      <p:ext uri="{BB962C8B-B14F-4D97-AF65-F5344CB8AC3E}">
        <p14:creationId xmlns:p14="http://schemas.microsoft.com/office/powerpoint/2010/main" val="91474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8/10/2018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8/10/2018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8/10/2018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8/10/2018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8/10/2018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hitmanarchive.org/multimedia/America.mp3" TargetMode="External"/><Relationship Id="rId2" Type="http://schemas.openxmlformats.org/officeDocument/2006/relationships/hyperlink" Target="https://www.youtube.com/watch?v=Nla-JDEp4jw"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r0URpI9nKQ"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F7DD-2618-4089-B81C-B6D1756F0F11}"/>
              </a:ext>
            </a:extLst>
          </p:cNvPr>
          <p:cNvSpPr>
            <a:spLocks noGrp="1"/>
          </p:cNvSpPr>
          <p:nvPr>
            <p:ph type="ctrTitle"/>
          </p:nvPr>
        </p:nvSpPr>
        <p:spPr/>
        <p:txBody>
          <a:bodyPr/>
          <a:lstStyle/>
          <a:p>
            <a:r>
              <a:rPr lang="en-US" dirty="0"/>
              <a:t>American Lit. </a:t>
            </a:r>
            <a:br>
              <a:rPr lang="en-US" dirty="0"/>
            </a:br>
            <a:r>
              <a:rPr lang="en-US" dirty="0"/>
              <a:t>Week 2</a:t>
            </a:r>
          </a:p>
        </p:txBody>
      </p:sp>
      <p:sp>
        <p:nvSpPr>
          <p:cNvPr id="3" name="Subtitle 2">
            <a:extLst>
              <a:ext uri="{FF2B5EF4-FFF2-40B4-BE49-F238E27FC236}">
                <a16:creationId xmlns:a16="http://schemas.microsoft.com/office/drawing/2014/main" id="{A7778ACD-C597-4768-9A28-D2B677DF7AA7}"/>
              </a:ext>
            </a:extLst>
          </p:cNvPr>
          <p:cNvSpPr>
            <a:spLocks noGrp="1"/>
          </p:cNvSpPr>
          <p:nvPr>
            <p:ph type="subTitle" idx="1"/>
          </p:nvPr>
        </p:nvSpPr>
        <p:spPr/>
        <p:txBody>
          <a:bodyPr/>
          <a:lstStyle/>
          <a:p>
            <a:r>
              <a:rPr lang="en-US" dirty="0"/>
              <a:t>August 6</a:t>
            </a:r>
            <a:r>
              <a:rPr lang="en-US" baseline="30000" dirty="0"/>
              <a:t>th</a:t>
            </a:r>
            <a:r>
              <a:rPr lang="en-US" dirty="0"/>
              <a:t>-10th</a:t>
            </a:r>
          </a:p>
        </p:txBody>
      </p:sp>
    </p:spTree>
    <p:extLst>
      <p:ext uri="{BB962C8B-B14F-4D97-AF65-F5344CB8AC3E}">
        <p14:creationId xmlns:p14="http://schemas.microsoft.com/office/powerpoint/2010/main" val="196626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Wednesday-August 8th</a:t>
            </a:r>
            <a:endParaRPr lang="en-US" dirty="0"/>
          </a:p>
        </p:txBody>
      </p:sp>
      <p:sp>
        <p:nvSpPr>
          <p:cNvPr id="3" name="Content Placeholder 2"/>
          <p:cNvSpPr>
            <a:spLocks noGrp="1"/>
          </p:cNvSpPr>
          <p:nvPr>
            <p:ph idx="1"/>
          </p:nvPr>
        </p:nvSpPr>
        <p:spPr/>
        <p:txBody>
          <a:bodyPr/>
          <a:lstStyle/>
          <a:p>
            <a:r>
              <a:rPr lang="en-US" dirty="0"/>
              <a:t>Vision Board Assignment</a:t>
            </a:r>
            <a:br>
              <a:rPr lang="en-US" dirty="0"/>
            </a:br>
            <a:r>
              <a:rPr lang="en-US" dirty="0"/>
              <a:t>       Due August </a:t>
            </a:r>
            <a:r>
              <a:rPr lang="en-US" dirty="0" smtClean="0"/>
              <a:t>13</a:t>
            </a:r>
            <a:r>
              <a:rPr lang="en-US" dirty="0"/>
              <a:t/>
            </a:r>
            <a:br>
              <a:rPr lang="en-US" dirty="0"/>
            </a:br>
            <a:r>
              <a:rPr lang="en-US" dirty="0"/>
              <a:t>   50 pts in Formative</a:t>
            </a:r>
          </a:p>
          <a:p>
            <a:pPr fontAlgn="base"/>
            <a:r>
              <a:rPr lang="en-US" dirty="0"/>
              <a:t>On the back, attach a sheet of paper that includes an explanation of each entry on your board in complete sentences.  If something is super personal, note “personal,” but include at least 10 goals that you feel comfortable explaining.</a:t>
            </a:r>
            <a:br>
              <a:rPr lang="en-US" dirty="0"/>
            </a:br>
            <a:r>
              <a:rPr lang="en-US" dirty="0"/>
              <a:t/>
            </a:r>
            <a:br>
              <a:rPr lang="en-US" dirty="0"/>
            </a:br>
            <a:endParaRPr lang="en-US" dirty="0"/>
          </a:p>
          <a:p>
            <a:pPr fontAlgn="base"/>
            <a:r>
              <a:rPr lang="en-US" dirty="0"/>
              <a:t>You may do this assignment digitally or manually (cut and paste using magazines, etc.)</a:t>
            </a:r>
          </a:p>
          <a:p>
            <a:r>
              <a:rPr lang="en-US" dirty="0"/>
              <a:t/>
            </a:r>
            <a:br>
              <a:rPr lang="en-US" dirty="0"/>
            </a:br>
            <a:endParaRPr lang="en-US" dirty="0"/>
          </a:p>
        </p:txBody>
      </p:sp>
    </p:spTree>
    <p:extLst>
      <p:ext uri="{BB962C8B-B14F-4D97-AF65-F5344CB8AC3E}">
        <p14:creationId xmlns:p14="http://schemas.microsoft.com/office/powerpoint/2010/main" val="364846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6.googleusercontent.com/8PdkliWSxmjrLmpnMsdIpfbcIsYFRNpKolwn09sCvNaOoL9ShUUrn17DedDoYKdyRlIIlBxaQuib3biovZf5ViTuFeq2PsbSLZ-8XN7cdzk7VwQToX1vRvuNU5_3Y80nZopdAnWtU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27" y="492600"/>
            <a:ext cx="7703127" cy="578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59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AA48-49A4-4082-A8C8-EB8D0DCC056B}"/>
              </a:ext>
            </a:extLst>
          </p:cNvPr>
          <p:cNvSpPr>
            <a:spLocks noGrp="1"/>
          </p:cNvSpPr>
          <p:nvPr>
            <p:ph type="title"/>
          </p:nvPr>
        </p:nvSpPr>
        <p:spPr>
          <a:xfrm>
            <a:off x="1066800" y="304800"/>
            <a:ext cx="10058400" cy="922020"/>
          </a:xfrm>
        </p:spPr>
        <p:txBody>
          <a:bodyPr/>
          <a:lstStyle/>
          <a:p>
            <a:r>
              <a:rPr lang="en-US" dirty="0"/>
              <a:t>Thursday-August 9th</a:t>
            </a:r>
          </a:p>
        </p:txBody>
      </p:sp>
      <p:sp>
        <p:nvSpPr>
          <p:cNvPr id="3" name="Content Placeholder 2">
            <a:extLst>
              <a:ext uri="{FF2B5EF4-FFF2-40B4-BE49-F238E27FC236}">
                <a16:creationId xmlns:a16="http://schemas.microsoft.com/office/drawing/2014/main" id="{387F824A-A5C1-46C4-93A8-99D5579636CC}"/>
              </a:ext>
            </a:extLst>
          </p:cNvPr>
          <p:cNvSpPr>
            <a:spLocks noGrp="1"/>
          </p:cNvSpPr>
          <p:nvPr>
            <p:ph idx="1"/>
          </p:nvPr>
        </p:nvSpPr>
        <p:spPr>
          <a:xfrm>
            <a:off x="365760" y="1295401"/>
            <a:ext cx="10759440" cy="4739640"/>
          </a:xfrm>
        </p:spPr>
        <p:txBody>
          <a:bodyPr/>
          <a:lstStyle/>
          <a:p>
            <a:r>
              <a:rPr lang="en-US" sz="2400" dirty="0"/>
              <a:t>America’s Voices(p. 16-18)</a:t>
            </a:r>
          </a:p>
          <a:p>
            <a:r>
              <a:rPr lang="en-US" sz="2400" dirty="0"/>
              <a:t>Walt Whitman-Father of Free Verse(no consistent rhyme, meter, or</a:t>
            </a:r>
          </a:p>
          <a:p>
            <a:pPr marL="0" indent="0">
              <a:buNone/>
            </a:pPr>
            <a:r>
              <a:rPr lang="en-US" sz="2400" dirty="0"/>
              <a:t>     musical pattern; follows rhythm of natural speech</a:t>
            </a:r>
          </a:p>
          <a:p>
            <a:r>
              <a:rPr lang="en-US" sz="2400" dirty="0">
                <a:hlinkClick r:id="rId2"/>
              </a:rPr>
              <a:t>Walt Whitman Biography</a:t>
            </a:r>
            <a:r>
              <a:rPr lang="en-US" sz="2400" dirty="0"/>
              <a:t> –write down 2 interesting facts</a:t>
            </a:r>
          </a:p>
          <a:p>
            <a:r>
              <a:rPr lang="en-US" sz="2400" dirty="0"/>
              <a:t>Famous for use of catalogs(lists), which he used to display</a:t>
            </a:r>
          </a:p>
          <a:p>
            <a:pPr marL="0" indent="0">
              <a:buNone/>
            </a:pPr>
            <a:r>
              <a:rPr lang="en-US" sz="2400" dirty="0"/>
              <a:t>	a wide range of people, situations, or objects in a poem</a:t>
            </a:r>
          </a:p>
          <a:p>
            <a:pPr>
              <a:buFont typeface="Courier New" panose="02070309020205020404" pitchFamily="49" charset="0"/>
              <a:buChar char="o"/>
            </a:pPr>
            <a:r>
              <a:rPr lang="en-US" sz="2400" dirty="0"/>
              <a:t>Praised by critics for his ability to create hundreds of images without repetition</a:t>
            </a:r>
          </a:p>
          <a:p>
            <a:r>
              <a:rPr lang="en-US" sz="2400" dirty="0">
                <a:hlinkClick r:id="rId3"/>
              </a:rPr>
              <a:t>Whitman's Voice</a:t>
            </a:r>
            <a:r>
              <a:rPr lang="en-US" sz="2400" dirty="0"/>
              <a:t> (He has been dead for 126 years!)</a:t>
            </a:r>
          </a:p>
          <a:p>
            <a:pPr marL="0" indent="0">
              <a:buNone/>
            </a:pPr>
            <a:endParaRPr lang="en-US" dirty="0"/>
          </a:p>
          <a:p>
            <a:endParaRPr lang="en-US" dirty="0"/>
          </a:p>
        </p:txBody>
      </p:sp>
      <p:pic>
        <p:nvPicPr>
          <p:cNvPr id="5" name="Picture 4">
            <a:extLst>
              <a:ext uri="{FF2B5EF4-FFF2-40B4-BE49-F238E27FC236}">
                <a16:creationId xmlns:a16="http://schemas.microsoft.com/office/drawing/2014/main" id="{1AF52CDB-5B63-418F-864A-0DFE0E930060}"/>
              </a:ext>
            </a:extLst>
          </p:cNvPr>
          <p:cNvPicPr>
            <a:picLocks noChangeAspect="1"/>
          </p:cNvPicPr>
          <p:nvPr/>
        </p:nvPicPr>
        <p:blipFill>
          <a:blip r:embed="rId4"/>
          <a:stretch>
            <a:fillRect/>
          </a:stretch>
        </p:blipFill>
        <p:spPr>
          <a:xfrm>
            <a:off x="10201333" y="4577497"/>
            <a:ext cx="1600200" cy="1962150"/>
          </a:xfrm>
          <a:prstGeom prst="rect">
            <a:avLst/>
          </a:prstGeom>
        </p:spPr>
      </p:pic>
    </p:spTree>
    <p:extLst>
      <p:ext uri="{BB962C8B-B14F-4D97-AF65-F5344CB8AC3E}">
        <p14:creationId xmlns:p14="http://schemas.microsoft.com/office/powerpoint/2010/main" val="4490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A5EB-5F41-4449-9A43-CC27C48F9D63}"/>
              </a:ext>
            </a:extLst>
          </p:cNvPr>
          <p:cNvSpPr>
            <a:spLocks noGrp="1"/>
          </p:cNvSpPr>
          <p:nvPr>
            <p:ph type="title"/>
          </p:nvPr>
        </p:nvSpPr>
        <p:spPr/>
        <p:txBody>
          <a:bodyPr/>
          <a:lstStyle/>
          <a:p>
            <a:r>
              <a:rPr lang="en-US" dirty="0"/>
              <a:t>Thursday-August 9th</a:t>
            </a:r>
          </a:p>
        </p:txBody>
      </p:sp>
      <p:sp>
        <p:nvSpPr>
          <p:cNvPr id="4" name="Rectangle 1">
            <a:extLst>
              <a:ext uri="{FF2B5EF4-FFF2-40B4-BE49-F238E27FC236}">
                <a16:creationId xmlns:a16="http://schemas.microsoft.com/office/drawing/2014/main" id="{FA07AC4A-C541-45D4-A3E0-DB72DD567C65}"/>
              </a:ext>
            </a:extLst>
          </p:cNvPr>
          <p:cNvSpPr>
            <a:spLocks noGrp="1" noChangeArrowheads="1"/>
          </p:cNvSpPr>
          <p:nvPr>
            <p:ph idx="1"/>
          </p:nvPr>
        </p:nvSpPr>
        <p:spPr bwMode="auto">
          <a:xfrm>
            <a:off x="319377" y="2209032"/>
            <a:ext cx="10287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Read “I Hear America Singing”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cs typeface="Times New Roman" panose="02020603050405020304" pitchFamily="18" charset="0"/>
              </a:rPr>
              <a:t>Underline phrases that activate your senses (imagery)</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cs typeface="Times New Roman" panose="02020603050405020304" pitchFamily="18" charset="0"/>
              </a:rPr>
              <a:t>Highlight words that indicate the attitude of the author (tone)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cs typeface="Times New Roman" panose="02020603050405020304" pitchFamily="18" charset="0"/>
              </a:rPr>
              <a:t>Circle unknown words and phrases</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2400" dirty="0">
                <a:cs typeface="Times New Roman" panose="02020603050405020304" pitchFamily="18" charset="0"/>
              </a:rPr>
              <a:t>Answer question #1 following the poem</a:t>
            </a:r>
            <a:endParaRPr kumimoji="0" lang="en-US" altLang="en-US" sz="2400" b="0" i="0" u="none" strike="noStrike" cap="none" normalizeH="0" baseline="0" dirty="0">
              <a:ln>
                <a:noFill/>
              </a:ln>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623CA21-2413-40CB-851C-F5C04DC65DC4}"/>
              </a:ext>
            </a:extLst>
          </p:cNvPr>
          <p:cNvPicPr>
            <a:picLocks noChangeAspect="1"/>
          </p:cNvPicPr>
          <p:nvPr/>
        </p:nvPicPr>
        <p:blipFill>
          <a:blip r:embed="rId2"/>
          <a:stretch>
            <a:fillRect/>
          </a:stretch>
        </p:blipFill>
        <p:spPr>
          <a:xfrm rot="789573">
            <a:off x="7770907" y="946857"/>
            <a:ext cx="2857500" cy="1600200"/>
          </a:xfrm>
          <a:prstGeom prst="rect">
            <a:avLst/>
          </a:prstGeom>
        </p:spPr>
      </p:pic>
      <p:pic>
        <p:nvPicPr>
          <p:cNvPr id="8" name="Picture 7">
            <a:extLst>
              <a:ext uri="{FF2B5EF4-FFF2-40B4-BE49-F238E27FC236}">
                <a16:creationId xmlns:a16="http://schemas.microsoft.com/office/drawing/2014/main" id="{07573F24-0715-4C4E-87EF-09FF1E88786F}"/>
              </a:ext>
            </a:extLst>
          </p:cNvPr>
          <p:cNvPicPr>
            <a:picLocks noChangeAspect="1"/>
          </p:cNvPicPr>
          <p:nvPr/>
        </p:nvPicPr>
        <p:blipFill>
          <a:blip r:embed="rId3"/>
          <a:stretch>
            <a:fillRect/>
          </a:stretch>
        </p:blipFill>
        <p:spPr>
          <a:xfrm>
            <a:off x="9048584" y="3332417"/>
            <a:ext cx="2470917" cy="3026873"/>
          </a:xfrm>
          <a:prstGeom prst="rect">
            <a:avLst/>
          </a:prstGeom>
        </p:spPr>
      </p:pic>
    </p:spTree>
    <p:extLst>
      <p:ext uri="{BB962C8B-B14F-4D97-AF65-F5344CB8AC3E}">
        <p14:creationId xmlns:p14="http://schemas.microsoft.com/office/powerpoint/2010/main" val="698869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FBBC-45D4-45C7-B902-5FC8DA778925}"/>
              </a:ext>
            </a:extLst>
          </p:cNvPr>
          <p:cNvSpPr>
            <a:spLocks noGrp="1"/>
          </p:cNvSpPr>
          <p:nvPr>
            <p:ph type="title"/>
          </p:nvPr>
        </p:nvSpPr>
        <p:spPr>
          <a:xfrm>
            <a:off x="1066800" y="642594"/>
            <a:ext cx="10058400" cy="892008"/>
          </a:xfrm>
        </p:spPr>
        <p:txBody>
          <a:bodyPr/>
          <a:lstStyle/>
          <a:p>
            <a:r>
              <a:rPr lang="en-US" dirty="0"/>
              <a:t>Thursday-August 9th</a:t>
            </a:r>
          </a:p>
        </p:txBody>
      </p:sp>
      <p:pic>
        <p:nvPicPr>
          <p:cNvPr id="5" name="Content Placeholder 4">
            <a:extLst>
              <a:ext uri="{FF2B5EF4-FFF2-40B4-BE49-F238E27FC236}">
                <a16:creationId xmlns:a16="http://schemas.microsoft.com/office/drawing/2014/main" id="{9C34D062-AAB0-4376-BF7C-8C08AA6F773F}"/>
              </a:ext>
            </a:extLst>
          </p:cNvPr>
          <p:cNvPicPr>
            <a:picLocks noGrp="1" noChangeAspect="1"/>
          </p:cNvPicPr>
          <p:nvPr>
            <p:ph idx="1"/>
          </p:nvPr>
        </p:nvPicPr>
        <p:blipFill>
          <a:blip r:embed="rId2"/>
          <a:stretch>
            <a:fillRect/>
          </a:stretch>
        </p:blipFill>
        <p:spPr>
          <a:xfrm>
            <a:off x="8781097" y="769972"/>
            <a:ext cx="2676525" cy="2066925"/>
          </a:xfrm>
        </p:spPr>
      </p:pic>
      <p:sp>
        <p:nvSpPr>
          <p:cNvPr id="8" name="TextBox 7">
            <a:extLst>
              <a:ext uri="{FF2B5EF4-FFF2-40B4-BE49-F238E27FC236}">
                <a16:creationId xmlns:a16="http://schemas.microsoft.com/office/drawing/2014/main" id="{3F8FF043-8525-4176-8A31-B9236DB3B176}"/>
              </a:ext>
            </a:extLst>
          </p:cNvPr>
          <p:cNvSpPr txBox="1"/>
          <p:nvPr/>
        </p:nvSpPr>
        <p:spPr>
          <a:xfrm>
            <a:off x="946205" y="1963972"/>
            <a:ext cx="10312842" cy="4154984"/>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t>Langston Hughes(1902-1967)-wanted to tell the</a:t>
            </a:r>
          </a:p>
          <a:p>
            <a:r>
              <a:rPr lang="en-US" sz="2400" dirty="0"/>
              <a:t> stories of his people to reflect their actual culture</a:t>
            </a:r>
          </a:p>
          <a:p>
            <a:pPr marL="342900" indent="-342900">
              <a:buFont typeface="Courier New" panose="02070309020205020404" pitchFamily="49" charset="0"/>
              <a:buChar char="o"/>
            </a:pPr>
            <a:r>
              <a:rPr lang="en-US" sz="2400" dirty="0">
                <a:hlinkClick r:id="rId3"/>
              </a:rPr>
              <a:t>Langston Hughes Crash Course</a:t>
            </a:r>
            <a:r>
              <a:rPr lang="en-US" sz="2400" dirty="0"/>
              <a:t> –write down three</a:t>
            </a:r>
          </a:p>
          <a:p>
            <a:r>
              <a:rPr lang="en-US" sz="2400" dirty="0"/>
              <a:t>	interesting facts</a:t>
            </a:r>
          </a:p>
          <a:p>
            <a:pPr marL="342900" indent="-342900">
              <a:buFont typeface="Courier New" panose="02070309020205020404" pitchFamily="49" charset="0"/>
              <a:buChar char="o"/>
            </a:pPr>
            <a:r>
              <a:rPr lang="en-US" sz="2400" dirty="0"/>
              <a:t>Harlem Renaissance-an intellectual, social, and artistic explosion that took place in Harlem, New York(1920s)</a:t>
            </a:r>
          </a:p>
          <a:p>
            <a:pPr marL="342900" indent="-342900">
              <a:buFont typeface="Courier New" panose="02070309020205020404" pitchFamily="49" charset="0"/>
              <a:buChar char="o"/>
            </a:pPr>
            <a:r>
              <a:rPr lang="en-US" sz="2400" dirty="0"/>
              <a:t>Different from predecessors because he directed his poetry to the people he was writing about-used accessible language  </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endParaRPr lang="en-US" sz="2400" dirty="0"/>
          </a:p>
          <a:p>
            <a:endParaRPr lang="en-US" sz="2400" dirty="0"/>
          </a:p>
        </p:txBody>
      </p:sp>
      <p:pic>
        <p:nvPicPr>
          <p:cNvPr id="10" name="Picture 9">
            <a:extLst>
              <a:ext uri="{FF2B5EF4-FFF2-40B4-BE49-F238E27FC236}">
                <a16:creationId xmlns:a16="http://schemas.microsoft.com/office/drawing/2014/main" id="{59E49956-1A29-418D-8607-DDC2C7619520}"/>
              </a:ext>
            </a:extLst>
          </p:cNvPr>
          <p:cNvPicPr>
            <a:picLocks noChangeAspect="1"/>
          </p:cNvPicPr>
          <p:nvPr/>
        </p:nvPicPr>
        <p:blipFill>
          <a:blip r:embed="rId4"/>
          <a:stretch>
            <a:fillRect/>
          </a:stretch>
        </p:blipFill>
        <p:spPr>
          <a:xfrm>
            <a:off x="9687245" y="4813616"/>
            <a:ext cx="2105864" cy="1520902"/>
          </a:xfrm>
          <a:prstGeom prst="rect">
            <a:avLst/>
          </a:prstGeom>
        </p:spPr>
      </p:pic>
    </p:spTree>
    <p:extLst>
      <p:ext uri="{BB962C8B-B14F-4D97-AF65-F5344CB8AC3E}">
        <p14:creationId xmlns:p14="http://schemas.microsoft.com/office/powerpoint/2010/main" val="320250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0B03-25C3-46C1-B48E-17993C242701}"/>
              </a:ext>
            </a:extLst>
          </p:cNvPr>
          <p:cNvSpPr>
            <a:spLocks noGrp="1"/>
          </p:cNvSpPr>
          <p:nvPr>
            <p:ph type="title"/>
          </p:nvPr>
        </p:nvSpPr>
        <p:spPr/>
        <p:txBody>
          <a:bodyPr>
            <a:normAutofit fontScale="90000"/>
          </a:bodyPr>
          <a:lstStyle/>
          <a:p>
            <a:r>
              <a:rPr lang="en-US" dirty="0"/>
              <a:t>Thursday-August </a:t>
            </a:r>
            <a:r>
              <a:rPr lang="en-US" dirty="0" smtClean="0"/>
              <a:t>9</a:t>
            </a:r>
            <a:r>
              <a:rPr lang="en-US" baseline="30000" dirty="0" smtClean="0"/>
              <a:t>th</a:t>
            </a:r>
            <a:r>
              <a:rPr lang="en-US" dirty="0" smtClean="0"/>
              <a:t> and </a:t>
            </a:r>
            <a:br>
              <a:rPr lang="en-US" dirty="0" smtClean="0"/>
            </a:br>
            <a:r>
              <a:rPr lang="en-US" dirty="0" smtClean="0"/>
              <a:t>Friday-August 10th</a:t>
            </a:r>
            <a:endParaRPr lang="en-US" dirty="0"/>
          </a:p>
        </p:txBody>
      </p:sp>
      <p:sp>
        <p:nvSpPr>
          <p:cNvPr id="4" name="Rectangle 1">
            <a:extLst>
              <a:ext uri="{FF2B5EF4-FFF2-40B4-BE49-F238E27FC236}">
                <a16:creationId xmlns:a16="http://schemas.microsoft.com/office/drawing/2014/main" id="{A99DEEE3-3DA7-4A66-841E-79B532DD09E8}"/>
              </a:ext>
            </a:extLst>
          </p:cNvPr>
          <p:cNvSpPr>
            <a:spLocks noGrp="1" noChangeArrowheads="1"/>
          </p:cNvSpPr>
          <p:nvPr>
            <p:ph idx="1"/>
          </p:nvPr>
        </p:nvSpPr>
        <p:spPr bwMode="auto">
          <a:xfrm>
            <a:off x="1066800" y="2391698"/>
            <a:ext cx="9977411"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Sit at the </a:t>
            </a:r>
            <a:r>
              <a:rPr lang="en-US" altLang="en-US" sz="2400" dirty="0" smtClean="0">
                <a:latin typeface="Arial" panose="020B0604020202020204" pitchFamily="34" charset="0"/>
              </a:rPr>
              <a:t>desk with </a:t>
            </a:r>
            <a:r>
              <a:rPr kumimoji="0" lang="en-US" altLang="en-US" sz="2400" b="0" i="0" u="none" strike="noStrike" cap="none" normalizeH="0" baseline="0" dirty="0" smtClean="0">
                <a:ln>
                  <a:noFill/>
                </a:ln>
                <a:solidFill>
                  <a:schemeClr val="tx1"/>
                </a:solidFill>
                <a:effectLst/>
                <a:latin typeface="Arial" panose="020B0604020202020204" pitchFamily="34" charset="0"/>
              </a:rPr>
              <a:t>your CELL</a:t>
            </a:r>
            <a:r>
              <a:rPr kumimoji="0" lang="en-US" altLang="en-US" sz="2400" b="0" i="0" u="none" strike="noStrike" cap="none" normalizeH="0" dirty="0" smtClean="0">
                <a:ln>
                  <a:noFill/>
                </a:ln>
                <a:solidFill>
                  <a:schemeClr val="tx1"/>
                </a:solidFill>
                <a:effectLst/>
                <a:latin typeface="Arial" panose="020B0604020202020204" pitchFamily="34" charset="0"/>
              </a:rPr>
              <a:t> PHONE POCKET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aseline="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cs typeface="Times New Roman" panose="02020603050405020304" pitchFamily="18" charset="0"/>
              </a:rPr>
              <a:t>Read “I, Too, Sing America”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cs typeface="Times New Roman" panose="02020603050405020304" pitchFamily="18" charset="0"/>
              </a:rPr>
              <a:t>Underline phrases that activate your senses (imagery)</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cs typeface="Times New Roman" panose="02020603050405020304" pitchFamily="18" charset="0"/>
              </a:rPr>
              <a:t>Highlight words that indicate the attitude of the author (tone)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cs typeface="Times New Roman" panose="02020603050405020304" pitchFamily="18" charset="0"/>
              </a:rPr>
              <a:t>Circle unknown words and phrases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cs typeface="Times New Roman" panose="02020603050405020304" pitchFamily="18" charset="0"/>
              </a:rPr>
              <a:t>Answer question 4 on page 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9CE44CD4-BB1B-4490-A715-3A618C2B9439}"/>
              </a:ext>
            </a:extLst>
          </p:cNvPr>
          <p:cNvPicPr>
            <a:picLocks noChangeAspect="1"/>
          </p:cNvPicPr>
          <p:nvPr/>
        </p:nvPicPr>
        <p:blipFill>
          <a:blip r:embed="rId2"/>
          <a:stretch>
            <a:fillRect/>
          </a:stretch>
        </p:blipFill>
        <p:spPr>
          <a:xfrm>
            <a:off x="8376989" y="1038845"/>
            <a:ext cx="2466975" cy="1838325"/>
          </a:xfrm>
          <a:prstGeom prst="rect">
            <a:avLst/>
          </a:prstGeom>
        </p:spPr>
      </p:pic>
    </p:spTree>
    <p:extLst>
      <p:ext uri="{BB962C8B-B14F-4D97-AF65-F5344CB8AC3E}">
        <p14:creationId xmlns:p14="http://schemas.microsoft.com/office/powerpoint/2010/main" val="180844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10</a:t>
            </a:r>
            <a:r>
              <a:rPr lang="en-US" baseline="30000" dirty="0" smtClean="0"/>
              <a:t>th</a:t>
            </a:r>
            <a:r>
              <a:rPr lang="en-US" dirty="0" smtClean="0"/>
              <a:t>-Friday</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We Sing America Assignment-Work today and Monday during class(DUE ON TUESDAY)</a:t>
            </a:r>
          </a:p>
          <a:p>
            <a:pPr>
              <a:buFont typeface="Arial" panose="020B0604020202020204" pitchFamily="34" charset="0"/>
              <a:buChar char="•"/>
            </a:pPr>
            <a:endParaRPr lang="en-US" sz="2400" dirty="0"/>
          </a:p>
          <a:p>
            <a:pPr marL="0" indent="0">
              <a:buNone/>
            </a:pPr>
            <a:r>
              <a:rPr lang="en-US" sz="2400" u="sng" dirty="0" smtClean="0"/>
              <a:t>Don’t forget!</a:t>
            </a:r>
          </a:p>
          <a:p>
            <a:pPr>
              <a:buFont typeface="Arial" panose="020B0604020202020204" pitchFamily="34" charset="0"/>
              <a:buChar char="•"/>
            </a:pPr>
            <a:r>
              <a:rPr lang="en-US" sz="2400" dirty="0" smtClean="0"/>
              <a:t>Vision board due Monday-remember to write explanation on the back!</a:t>
            </a:r>
          </a:p>
          <a:p>
            <a:pPr>
              <a:buFont typeface="Arial" panose="020B0604020202020204" pitchFamily="34" charset="0"/>
              <a:buChar char="•"/>
            </a:pPr>
            <a:r>
              <a:rPr lang="en-US" sz="2400" u="sng" dirty="0" smtClean="0"/>
              <a:t>ARITS</a:t>
            </a:r>
            <a:r>
              <a:rPr lang="en-US" sz="2400" dirty="0" smtClean="0"/>
              <a:t> vocab practice due Thursday @ 8:00 AM</a:t>
            </a:r>
          </a:p>
          <a:p>
            <a:pPr>
              <a:buFont typeface="Arial" panose="020B0604020202020204" pitchFamily="34" charset="0"/>
              <a:buChar char="•"/>
            </a:pPr>
            <a:r>
              <a:rPr lang="en-US" sz="2400" u="sng" dirty="0" smtClean="0"/>
              <a:t>ARITS </a:t>
            </a:r>
            <a:r>
              <a:rPr lang="en-US" sz="2400" dirty="0" smtClean="0"/>
              <a:t>vocab assessment on Friday</a:t>
            </a:r>
            <a:endParaRPr lang="en-US" sz="2400" u="sng" dirty="0"/>
          </a:p>
        </p:txBody>
      </p:sp>
    </p:spTree>
    <p:extLst>
      <p:ext uri="{BB962C8B-B14F-4D97-AF65-F5344CB8AC3E}">
        <p14:creationId xmlns:p14="http://schemas.microsoft.com/office/powerpoint/2010/main" val="4255905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06FB-F88C-467D-8097-D7FF9685A500}"/>
              </a:ext>
            </a:extLst>
          </p:cNvPr>
          <p:cNvSpPr>
            <a:spLocks noGrp="1"/>
          </p:cNvSpPr>
          <p:nvPr>
            <p:ph type="title"/>
          </p:nvPr>
        </p:nvSpPr>
        <p:spPr>
          <a:xfrm>
            <a:off x="442913" y="4129088"/>
            <a:ext cx="10682288" cy="2315674"/>
          </a:xfrm>
        </p:spPr>
        <p:txBody>
          <a:bodyPr>
            <a:normAutofit fontScale="90000"/>
          </a:bodyPr>
          <a:lstStyle/>
          <a:p>
            <a:r>
              <a:rPr lang="en-US" sz="2700" dirty="0"/>
              <a:t>Monday-</a:t>
            </a:r>
            <a:br>
              <a:rPr lang="en-US" sz="2700" dirty="0"/>
            </a:br>
            <a:r>
              <a:rPr lang="en-US" sz="2700" dirty="0"/>
              <a:t/>
            </a:r>
            <a:br>
              <a:rPr lang="en-US" sz="2700" dirty="0"/>
            </a:br>
            <a:r>
              <a:rPr lang="en-US" sz="2700" dirty="0"/>
              <a:t>DO NOW</a:t>
            </a:r>
            <a:br>
              <a:rPr lang="en-US" sz="2700" dirty="0"/>
            </a:br>
            <a:r>
              <a:rPr lang="en-US" sz="2700" dirty="0"/>
              <a:t>After you put your cell phone away, define </a:t>
            </a:r>
            <a:r>
              <a:rPr lang="en-US" sz="2700" i="1" dirty="0"/>
              <a:t>theme</a:t>
            </a:r>
            <a:r>
              <a:rPr lang="en-US" sz="2700" dirty="0"/>
              <a:t> on your own sheet of paper.</a:t>
            </a:r>
            <a:br>
              <a:rPr lang="en-US" sz="2700" dirty="0"/>
            </a:br>
            <a:r>
              <a:rPr lang="en-US" sz="2700" dirty="0"/>
              <a:t/>
            </a:r>
            <a:br>
              <a:rPr lang="en-US" sz="2700" dirty="0"/>
            </a:br>
            <a:r>
              <a:rPr lang="en-US" sz="2700" dirty="0"/>
              <a:t>DO LATER</a:t>
            </a:r>
            <a:br>
              <a:rPr lang="en-US" sz="2700" dirty="0"/>
            </a:br>
            <a:r>
              <a:rPr lang="en-US" sz="2700" dirty="0"/>
              <a:t>Read/ Study for Summer reading) - Study questions are optional, but are good to ensure comprehension.</a:t>
            </a:r>
            <a:br>
              <a:rPr lang="en-US" sz="2700" dirty="0"/>
            </a:br>
            <a:r>
              <a:rPr lang="en-US" sz="2700" dirty="0"/>
              <a:t/>
            </a:r>
            <a:br>
              <a:rPr lang="en-US" sz="2700" dirty="0"/>
            </a:br>
            <a:r>
              <a:rPr lang="en-US" sz="2700" dirty="0"/>
              <a:t>Our first parallel novel will be </a:t>
            </a:r>
            <a:r>
              <a:rPr lang="en-US" sz="2700" i="1" dirty="0"/>
              <a:t>The Great Gatsby</a:t>
            </a:r>
            <a:r>
              <a:rPr lang="en-US" sz="2700" dirty="0"/>
              <a:t>- have a copy in 2 weeks.</a:t>
            </a:r>
            <a:br>
              <a:rPr lang="en-US" sz="2700" dirty="0"/>
            </a:br>
            <a:r>
              <a:rPr lang="en-US" sz="2700" dirty="0"/>
              <a:t/>
            </a:r>
            <a:br>
              <a:rPr lang="en-US" sz="2700" dirty="0"/>
            </a:br>
            <a:r>
              <a:rPr lang="en-US" sz="2700" dirty="0"/>
              <a:t>Join remind &amp; vocab.com- new list posted- practice due on 8/16.</a:t>
            </a:r>
            <a:br>
              <a:rPr lang="en-US" sz="2700" dirty="0"/>
            </a:br>
            <a:r>
              <a:rPr lang="en-US" sz="2700" dirty="0"/>
              <a:t/>
            </a:r>
            <a:br>
              <a:rPr lang="en-US" sz="2700" dirty="0"/>
            </a:br>
            <a:r>
              <a:rPr lang="en-US" sz="2700" dirty="0"/>
              <a:t>Hopefully your brought a folder today. :)</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38888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7EF2D3-0A5B-48FE-ABD2-DBD086459849}"/>
              </a:ext>
            </a:extLst>
          </p:cNvPr>
          <p:cNvPicPr>
            <a:picLocks noChangeAspect="1"/>
          </p:cNvPicPr>
          <p:nvPr/>
        </p:nvPicPr>
        <p:blipFill>
          <a:blip r:embed="rId2"/>
          <a:stretch>
            <a:fillRect/>
          </a:stretch>
        </p:blipFill>
        <p:spPr>
          <a:xfrm>
            <a:off x="0" y="184638"/>
            <a:ext cx="12192000" cy="6858000"/>
          </a:xfrm>
          <a:prstGeom prst="rect">
            <a:avLst/>
          </a:prstGeom>
          <a:ln>
            <a:solidFill>
              <a:srgbClr val="FF0000"/>
            </a:solidFill>
          </a:ln>
        </p:spPr>
      </p:pic>
      <p:sp>
        <p:nvSpPr>
          <p:cNvPr id="6" name="Oval 5">
            <a:extLst>
              <a:ext uri="{FF2B5EF4-FFF2-40B4-BE49-F238E27FC236}">
                <a16:creationId xmlns:a16="http://schemas.microsoft.com/office/drawing/2014/main" id="{E499156C-BCF0-4C10-90FE-9DFB58976C25}"/>
              </a:ext>
            </a:extLst>
          </p:cNvPr>
          <p:cNvSpPr/>
          <p:nvPr/>
        </p:nvSpPr>
        <p:spPr>
          <a:xfrm>
            <a:off x="2584939" y="4378569"/>
            <a:ext cx="5776546" cy="1424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937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68F9-9044-4E1B-837B-038CD1B85A27}"/>
              </a:ext>
            </a:extLst>
          </p:cNvPr>
          <p:cNvSpPr>
            <a:spLocks noGrp="1"/>
          </p:cNvSpPr>
          <p:nvPr>
            <p:ph type="title"/>
          </p:nvPr>
        </p:nvSpPr>
        <p:spPr/>
        <p:txBody>
          <a:bodyPr>
            <a:normAutofit fontScale="90000"/>
          </a:bodyPr>
          <a:lstStyle/>
          <a:p>
            <a:r>
              <a:rPr lang="en-US" dirty="0"/>
              <a:t>Work with your table to complete the following.</a:t>
            </a:r>
          </a:p>
        </p:txBody>
      </p:sp>
      <p:sp>
        <p:nvSpPr>
          <p:cNvPr id="3" name="TextBox 2">
            <a:extLst>
              <a:ext uri="{FF2B5EF4-FFF2-40B4-BE49-F238E27FC236}">
                <a16:creationId xmlns:a16="http://schemas.microsoft.com/office/drawing/2014/main" id="{B19E3289-A940-404C-AABA-F4B7B419E0E2}"/>
              </a:ext>
            </a:extLst>
          </p:cNvPr>
          <p:cNvSpPr txBox="1"/>
          <p:nvPr/>
        </p:nvSpPr>
        <p:spPr>
          <a:xfrm>
            <a:off x="1327638" y="2558562"/>
            <a:ext cx="10058400" cy="2585323"/>
          </a:xfrm>
          <a:prstGeom prst="rect">
            <a:avLst/>
          </a:prstGeom>
          <a:noFill/>
        </p:spPr>
        <p:txBody>
          <a:bodyPr wrap="square" rtlCol="0">
            <a:spAutoFit/>
          </a:bodyPr>
          <a:lstStyle/>
          <a:p>
            <a:r>
              <a:rPr lang="en-US" b="1" dirty="0"/>
              <a:t>STEP 1—Theme Work </a:t>
            </a:r>
            <a:endParaRPr lang="en-US" dirty="0"/>
          </a:p>
          <a:p>
            <a:pPr lvl="0"/>
            <a:r>
              <a:rPr lang="en-US" dirty="0"/>
              <a:t>-Review each of the quotes from </a:t>
            </a:r>
            <a:r>
              <a:rPr lang="en-US" i="1" dirty="0"/>
              <a:t>A Raisin in the Sun</a:t>
            </a:r>
            <a:r>
              <a:rPr lang="en-US" dirty="0"/>
              <a:t> in your envelope.</a:t>
            </a:r>
          </a:p>
          <a:p>
            <a:pPr lvl="0"/>
            <a:r>
              <a:rPr lang="en-US" dirty="0"/>
              <a:t>-Decide as a group what ONE theme/theme topic is present in these quotes.</a:t>
            </a:r>
          </a:p>
          <a:p>
            <a:pPr lvl="0"/>
            <a:r>
              <a:rPr lang="en-US" dirty="0"/>
              <a:t>-Choose the most POWERFUL quotation to represent this theme/theme topic.</a:t>
            </a:r>
          </a:p>
          <a:p>
            <a:pPr lvl="0"/>
            <a:endParaRPr lang="en-US" dirty="0"/>
          </a:p>
          <a:p>
            <a:r>
              <a:rPr lang="en-US" b="1" dirty="0"/>
              <a:t>STEP 2—Create a Wall Poster using the instructions on the envelope.</a:t>
            </a:r>
          </a:p>
          <a:p>
            <a:r>
              <a:rPr lang="en-US" dirty="0"/>
              <a:t>Make sure all group members’ names are on the back</a:t>
            </a:r>
            <a:r>
              <a:rPr lang="en-US" dirty="0">
                <a:sym typeface="Wingdings" panose="05000000000000000000" pitchFamily="2" charset="2"/>
              </a:rPr>
              <a:t></a:t>
            </a:r>
            <a:endParaRPr lang="en-US" dirty="0"/>
          </a:p>
          <a:p>
            <a:pPr lvl="0"/>
            <a:endParaRPr lang="en-US" dirty="0"/>
          </a:p>
          <a:p>
            <a:endParaRPr lang="en-US" dirty="0"/>
          </a:p>
        </p:txBody>
      </p:sp>
    </p:spTree>
    <p:extLst>
      <p:ext uri="{BB962C8B-B14F-4D97-AF65-F5344CB8AC3E}">
        <p14:creationId xmlns:p14="http://schemas.microsoft.com/office/powerpoint/2010/main" val="80746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9336-8B9B-43F4-A3AE-59654E363BA7}"/>
              </a:ext>
            </a:extLst>
          </p:cNvPr>
          <p:cNvSpPr>
            <a:spLocks noGrp="1"/>
          </p:cNvSpPr>
          <p:nvPr>
            <p:ph type="title"/>
          </p:nvPr>
        </p:nvSpPr>
        <p:spPr/>
        <p:txBody>
          <a:bodyPr>
            <a:normAutofit fontScale="90000"/>
          </a:bodyPr>
          <a:lstStyle/>
          <a:p>
            <a:r>
              <a:rPr lang="en-US" dirty="0"/>
              <a:t>Carousel-Hang poster on the wall.</a:t>
            </a:r>
          </a:p>
        </p:txBody>
      </p:sp>
      <p:sp>
        <p:nvSpPr>
          <p:cNvPr id="3" name="Content Placeholder 2">
            <a:extLst>
              <a:ext uri="{FF2B5EF4-FFF2-40B4-BE49-F238E27FC236}">
                <a16:creationId xmlns:a16="http://schemas.microsoft.com/office/drawing/2014/main" id="{EF4431AF-CC2E-4329-AF52-6383FC2C2C39}"/>
              </a:ext>
            </a:extLst>
          </p:cNvPr>
          <p:cNvSpPr>
            <a:spLocks noGrp="1"/>
          </p:cNvSpPr>
          <p:nvPr>
            <p:ph idx="1"/>
          </p:nvPr>
        </p:nvSpPr>
        <p:spPr/>
        <p:txBody>
          <a:bodyPr/>
          <a:lstStyle/>
          <a:p>
            <a:r>
              <a:rPr lang="en-US" dirty="0"/>
              <a:t>Travel with your group to view your classmates’ posters.</a:t>
            </a:r>
          </a:p>
          <a:p>
            <a:r>
              <a:rPr lang="en-US" dirty="0"/>
              <a:t>Record the theme identified by each group(use the sheet of paper that you used to define theme).</a:t>
            </a:r>
          </a:p>
          <a:p>
            <a:r>
              <a:rPr lang="en-US" dirty="0"/>
              <a:t>Once you have seen all the posters, circle the theme that you feel is the strongest or most prevalent throughout the play.  Explain your choice at the bottom using a complete sentence.</a:t>
            </a:r>
          </a:p>
          <a:p>
            <a:r>
              <a:rPr lang="en-US" dirty="0"/>
              <a:t>Go back to your table when finished, so we can discuss.</a:t>
            </a:r>
          </a:p>
          <a:p>
            <a:endParaRPr lang="en-US" dirty="0"/>
          </a:p>
        </p:txBody>
      </p:sp>
    </p:spTree>
    <p:extLst>
      <p:ext uri="{BB962C8B-B14F-4D97-AF65-F5344CB8AC3E}">
        <p14:creationId xmlns:p14="http://schemas.microsoft.com/office/powerpoint/2010/main" val="3942749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a:t>
            </a:r>
            <a:endParaRPr lang="en-US" dirty="0"/>
          </a:p>
        </p:txBody>
      </p:sp>
      <p:sp>
        <p:nvSpPr>
          <p:cNvPr id="4" name="Rectangle 1"/>
          <p:cNvSpPr>
            <a:spLocks noGrp="1" noChangeArrowheads="1"/>
          </p:cNvSpPr>
          <p:nvPr>
            <p:ph idx="1"/>
          </p:nvPr>
        </p:nvSpPr>
        <p:spPr bwMode="auto">
          <a:xfrm>
            <a:off x="1066800" y="2345534"/>
            <a:ext cx="10455747"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effectLst/>
                <a:latin typeface="Average"/>
                <a:cs typeface="Times New Roman" panose="02020603050405020304" pitchFamily="18" charset="0"/>
              </a:rPr>
              <a:t>Put your</a:t>
            </a:r>
            <a:r>
              <a:rPr kumimoji="0" lang="en-US" altLang="en-US" sz="1800" b="0" i="0" u="none" strike="noStrike" cap="none" normalizeH="0" dirty="0" smtClean="0">
                <a:ln>
                  <a:noFill/>
                </a:ln>
                <a:effectLst/>
                <a:latin typeface="Average"/>
                <a:cs typeface="Times New Roman" panose="02020603050405020304" pitchFamily="18" charset="0"/>
              </a:rPr>
              <a:t> cell phone away and get out your work from yesterday.</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baseline="0" dirty="0" smtClean="0">
                <a:latin typeface="Average"/>
                <a:cs typeface="Times New Roman" panose="02020603050405020304" pitchFamily="18" charset="0"/>
              </a:rPr>
              <a:t>Have</a:t>
            </a:r>
            <a:r>
              <a:rPr lang="en-US" altLang="en-US" dirty="0" smtClean="0">
                <a:latin typeface="Average"/>
                <a:cs typeface="Times New Roman" panose="02020603050405020304" pitchFamily="18" charset="0"/>
              </a:rPr>
              <a:t> someone from your group get your poster from the table!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effectLst/>
              <a:latin typeface="Average"/>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smtClean="0">
                <a:latin typeface="Average"/>
                <a:cs typeface="Times New Roman" panose="02020603050405020304" pitchFamily="18" charset="0"/>
              </a:rPr>
              <a:t>Finish poster and discussion of theme.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effectLst/>
                <a:latin typeface="Average"/>
                <a:cs typeface="Times New Roman" panose="02020603050405020304" pitchFamily="18" charset="0"/>
              </a:rPr>
              <a:t>Turn</a:t>
            </a:r>
            <a:r>
              <a:rPr kumimoji="0" lang="en-US" altLang="en-US" sz="1800" b="0" i="0" u="none" strike="noStrike" cap="none" normalizeH="0" dirty="0" smtClean="0">
                <a:ln>
                  <a:noFill/>
                </a:ln>
                <a:effectLst/>
                <a:latin typeface="Average"/>
                <a:cs typeface="Times New Roman" panose="02020603050405020304" pitchFamily="18" charset="0"/>
              </a:rPr>
              <a:t> in poster and individual work.</a:t>
            </a:r>
            <a:endParaRPr kumimoji="0" lang="en-US" altLang="en-US" sz="1800" b="0" i="0" u="none" strike="noStrike" cap="none" normalizeH="0" baseline="0" dirty="0" smtClean="0">
              <a:ln>
                <a:noFill/>
              </a:ln>
              <a:effectLst/>
              <a:latin typeface="Average"/>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latin typeface="Average"/>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smtClean="0">
                <a:latin typeface="Average"/>
                <a:cs typeface="Times New Roman" panose="02020603050405020304" pitchFamily="18" charset="0"/>
              </a:rPr>
              <a:t>Carefully tear along the perforations to remove </a:t>
            </a:r>
            <a:r>
              <a:rPr kumimoji="0" lang="en-US" altLang="en-US" sz="1800" b="0" i="0" u="none" strike="noStrike" cap="none" normalizeH="0" baseline="0" dirty="0" smtClean="0">
                <a:ln>
                  <a:noFill/>
                </a:ln>
                <a:effectLst/>
                <a:latin typeface="Average"/>
                <a:cs typeface="Times New Roman" panose="02020603050405020304" pitchFamily="18" charset="0"/>
              </a:rPr>
              <a:t>Unit 1 out of the workbook (1-104)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effectLst/>
                <a:latin typeface="Average"/>
                <a:cs typeface="Times New Roman" panose="02020603050405020304" pitchFamily="18" charset="0"/>
              </a:rPr>
              <a:t>Put it in your paper folder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effectLst/>
                <a:latin typeface="Average"/>
                <a:cs typeface="Times New Roman" panose="02020603050405020304" pitchFamily="18" charset="0"/>
              </a:rPr>
              <a:t>Write your name on the SPINE of the workbook and the folder (permanent markers on shelf at front)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effectLst/>
                <a:latin typeface="Average"/>
                <a:cs typeface="Times New Roman" panose="02020603050405020304" pitchFamily="18" charset="0"/>
              </a:rPr>
              <a:t>Keep paper folder with Unit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effectLst/>
                <a:latin typeface="Average"/>
                <a:cs typeface="Times New Roman" panose="02020603050405020304" pitchFamily="18" charset="0"/>
              </a:rPr>
              <a:t>Return the book to the shelf at the back of the room!</a:t>
            </a:r>
            <a:endParaRPr kumimoji="0" lang="en-US" altLang="en-US" sz="12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743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Learning Target: Practice </a:t>
            </a:r>
            <a:r>
              <a:rPr lang="en-US" b="1" dirty="0"/>
              <a:t>Exemplification</a:t>
            </a:r>
            <a:r>
              <a:rPr lang="en-US" dirty="0"/>
              <a:t> by inferring John McCain’s definition of “patriot”</a:t>
            </a:r>
          </a:p>
          <a:p>
            <a:r>
              <a:rPr lang="en-US" dirty="0"/>
              <a:t>Exemplification - define by example</a:t>
            </a:r>
          </a:p>
          <a:p>
            <a:pPr fontAlgn="base"/>
            <a:r>
              <a:rPr lang="en-US" dirty="0"/>
              <a:t>Read “About the Author” p. 6</a:t>
            </a:r>
          </a:p>
          <a:p>
            <a:pPr lvl="1" fontAlgn="base"/>
            <a:r>
              <a:rPr lang="en-US" dirty="0"/>
              <a:t>List 3 interesting facts about McCain</a:t>
            </a:r>
          </a:p>
          <a:p>
            <a:pPr fontAlgn="base"/>
            <a:r>
              <a:rPr lang="en-US" dirty="0"/>
              <a:t>Read “Veterans Day: Never Forget Their Duty”</a:t>
            </a:r>
          </a:p>
          <a:p>
            <a:pPr lvl="1" fontAlgn="base"/>
            <a:r>
              <a:rPr lang="en-US" dirty="0"/>
              <a:t>Underline phrases that exemplify the author’s definition of </a:t>
            </a:r>
            <a:r>
              <a:rPr lang="en-US" i="1" dirty="0"/>
              <a:t>patriot</a:t>
            </a:r>
            <a:endParaRPr lang="en-US" dirty="0"/>
          </a:p>
          <a:p>
            <a:pPr lvl="1" fontAlgn="base"/>
            <a:r>
              <a:rPr lang="en-US" dirty="0"/>
              <a:t>Circle unknown words &amp; phrases</a:t>
            </a:r>
          </a:p>
          <a:p>
            <a:pPr fontAlgn="base"/>
            <a:r>
              <a:rPr lang="en-US" smtClean="0"/>
              <a:t>Answer </a:t>
            </a:r>
            <a:r>
              <a:rPr lang="en-US"/>
              <a:t>question </a:t>
            </a:r>
            <a:r>
              <a:rPr lang="en-US" smtClean="0"/>
              <a:t>1-3 &amp; </a:t>
            </a:r>
            <a:r>
              <a:rPr lang="en-US" dirty="0"/>
              <a:t>“Check Your Understanding” </a:t>
            </a:r>
            <a:r>
              <a:rPr lang="en-US" dirty="0" smtClean="0"/>
              <a:t>p.8</a:t>
            </a:r>
          </a:p>
          <a:p>
            <a:pPr fontAlgn="base"/>
            <a:r>
              <a:rPr lang="en-US" dirty="0"/>
              <a:t>Compare your notes with your table</a:t>
            </a:r>
          </a:p>
          <a:p>
            <a:pPr fontAlgn="base"/>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345110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Wednesday-August 8th</a:t>
            </a:r>
            <a:endParaRPr lang="en-US" dirty="0"/>
          </a:p>
        </p:txBody>
      </p:sp>
      <p:sp>
        <p:nvSpPr>
          <p:cNvPr id="3" name="Content Placeholder 2"/>
          <p:cNvSpPr>
            <a:spLocks noGrp="1"/>
          </p:cNvSpPr>
          <p:nvPr>
            <p:ph idx="1"/>
          </p:nvPr>
        </p:nvSpPr>
        <p:spPr>
          <a:xfrm>
            <a:off x="1066800" y="1754909"/>
            <a:ext cx="10058400" cy="4280131"/>
          </a:xfrm>
        </p:spPr>
        <p:txBody>
          <a:bodyPr>
            <a:normAutofit fontScale="85000" lnSpcReduction="20000"/>
          </a:bodyPr>
          <a:lstStyle/>
          <a:p>
            <a:r>
              <a:rPr lang="en-US" sz="1900" b="1" u="sng" dirty="0"/>
              <a:t>DO NOW</a:t>
            </a:r>
            <a:r>
              <a:rPr lang="en-US" sz="1900" dirty="0"/>
              <a:t/>
            </a:r>
            <a:br>
              <a:rPr lang="en-US" sz="1900" dirty="0"/>
            </a:br>
            <a:r>
              <a:rPr lang="en-US" sz="1900" dirty="0"/>
              <a:t>After you put your cell phone away, </a:t>
            </a:r>
            <a:r>
              <a:rPr lang="en-US" sz="1900" dirty="0" smtClean="0"/>
              <a:t>make sure you have answered the questions on p.8 in your unit 1 folder. </a:t>
            </a:r>
          </a:p>
          <a:p>
            <a:pPr marL="0" indent="0">
              <a:buNone/>
            </a:pPr>
            <a:r>
              <a:rPr lang="en-US" sz="1900" dirty="0"/>
              <a:t>	</a:t>
            </a:r>
            <a:r>
              <a:rPr lang="en-US" sz="1900" dirty="0" smtClean="0"/>
              <a:t>1</a:t>
            </a:r>
            <a:r>
              <a:rPr lang="en-US" sz="1900" baseline="30000" dirty="0" smtClean="0"/>
              <a:t>st</a:t>
            </a:r>
            <a:r>
              <a:rPr lang="en-US" sz="1900" dirty="0" smtClean="0"/>
              <a:t> period-Please answer questions #2 and 3 as well</a:t>
            </a:r>
          </a:p>
          <a:p>
            <a:pPr marL="0" indent="0">
              <a:buNone/>
            </a:pPr>
            <a:r>
              <a:rPr lang="en-US" sz="1900" dirty="0"/>
              <a:t>	</a:t>
            </a:r>
            <a:r>
              <a:rPr lang="en-US" sz="1900" dirty="0" smtClean="0"/>
              <a:t>2</a:t>
            </a:r>
            <a:r>
              <a:rPr lang="en-US" sz="1900" baseline="30000" dirty="0" smtClean="0"/>
              <a:t>nd</a:t>
            </a:r>
            <a:r>
              <a:rPr lang="en-US" sz="1900" dirty="0" smtClean="0"/>
              <a:t> period-You should have completed this for homework.</a:t>
            </a:r>
          </a:p>
          <a:p>
            <a:pPr marL="0" indent="0">
              <a:buNone/>
            </a:pPr>
            <a:r>
              <a:rPr lang="en-US" sz="1900" dirty="0"/>
              <a:t>	</a:t>
            </a:r>
            <a:r>
              <a:rPr lang="en-US" sz="1900" dirty="0" smtClean="0"/>
              <a:t>4</a:t>
            </a:r>
            <a:r>
              <a:rPr lang="en-US" sz="1900" baseline="30000" dirty="0" smtClean="0"/>
              <a:t>th</a:t>
            </a:r>
            <a:r>
              <a:rPr lang="en-US" sz="1900" dirty="0" smtClean="0"/>
              <a:t> period-We need to catch up to the other classes.  Please start reading on p. 6, so</a:t>
            </a:r>
          </a:p>
          <a:p>
            <a:pPr marL="0" indent="0">
              <a:buNone/>
            </a:pPr>
            <a:r>
              <a:rPr lang="en-US" sz="1900" dirty="0"/>
              <a:t>	</a:t>
            </a:r>
            <a:r>
              <a:rPr lang="en-US" sz="1900" dirty="0" smtClean="0"/>
              <a:t>we can discuss.</a:t>
            </a:r>
            <a:r>
              <a:rPr lang="en-US" sz="1900" dirty="0"/>
              <a:t/>
            </a:r>
            <a:br>
              <a:rPr lang="en-US" sz="1900" dirty="0"/>
            </a:br>
            <a:r>
              <a:rPr lang="en-US" sz="1900" dirty="0"/>
              <a:t/>
            </a:r>
            <a:br>
              <a:rPr lang="en-US" sz="1900" dirty="0"/>
            </a:br>
            <a:r>
              <a:rPr lang="en-US" sz="1900" b="1" u="sng" dirty="0"/>
              <a:t>DO LATER</a:t>
            </a:r>
            <a:r>
              <a:rPr lang="en-US" sz="1900" dirty="0"/>
              <a:t/>
            </a:r>
            <a:br>
              <a:rPr lang="en-US" sz="1900" dirty="0"/>
            </a:br>
            <a:r>
              <a:rPr lang="en-US" sz="1900" dirty="0"/>
              <a:t>Read/ Study for Summer reading) - Study questions are optional, but are good to ensure comprehension.</a:t>
            </a:r>
            <a:br>
              <a:rPr lang="en-US" sz="1900" dirty="0"/>
            </a:br>
            <a:r>
              <a:rPr lang="en-US" sz="1900" dirty="0"/>
              <a:t/>
            </a:r>
            <a:br>
              <a:rPr lang="en-US" sz="1900" dirty="0"/>
            </a:br>
            <a:r>
              <a:rPr lang="en-US" sz="1900" dirty="0"/>
              <a:t>Our first parallel novel will be </a:t>
            </a:r>
            <a:r>
              <a:rPr lang="en-US" sz="1900" i="1" dirty="0"/>
              <a:t>The Great Gatsby</a:t>
            </a:r>
            <a:r>
              <a:rPr lang="en-US" sz="1900" dirty="0"/>
              <a:t>- have a copy in 2 weeks.</a:t>
            </a:r>
            <a:br>
              <a:rPr lang="en-US" sz="1900" dirty="0"/>
            </a:br>
            <a:r>
              <a:rPr lang="en-US" sz="1900" dirty="0"/>
              <a:t/>
            </a:r>
            <a:br>
              <a:rPr lang="en-US" sz="1900" dirty="0"/>
            </a:br>
            <a:r>
              <a:rPr lang="en-US" sz="1900" dirty="0"/>
              <a:t>Join remind &amp; vocab.com- new list posted- practice due on 8/16.</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42616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91612"/>
            <a:ext cx="10058400" cy="1371600"/>
          </a:xfrm>
        </p:spPr>
        <p:txBody>
          <a:bodyPr/>
          <a:lstStyle/>
          <a:p>
            <a:r>
              <a:rPr lang="en-US" dirty="0" smtClean="0"/>
              <a:t>Wednesday-August 8th</a:t>
            </a:r>
            <a:endParaRPr lang="en-US" dirty="0"/>
          </a:p>
        </p:txBody>
      </p:sp>
      <p:sp>
        <p:nvSpPr>
          <p:cNvPr id="3" name="Content Placeholder 2"/>
          <p:cNvSpPr>
            <a:spLocks noGrp="1"/>
          </p:cNvSpPr>
          <p:nvPr>
            <p:ph idx="1"/>
          </p:nvPr>
        </p:nvSpPr>
        <p:spPr>
          <a:xfrm>
            <a:off x="992909" y="1327265"/>
            <a:ext cx="10058400" cy="5249026"/>
          </a:xfrm>
        </p:spPr>
        <p:txBody>
          <a:bodyPr>
            <a:normAutofit fontScale="40000" lnSpcReduction="20000"/>
          </a:bodyPr>
          <a:lstStyle/>
          <a:p>
            <a:r>
              <a:rPr lang="en-US" sz="4000" dirty="0"/>
              <a:t>Vision Board Assignment (Your American Dream)</a:t>
            </a:r>
            <a:br>
              <a:rPr lang="en-US" sz="4000" dirty="0"/>
            </a:br>
            <a:r>
              <a:rPr lang="en-US" sz="4000" dirty="0"/>
              <a:t>       Due August </a:t>
            </a:r>
            <a:r>
              <a:rPr lang="en-US" sz="4000" dirty="0" smtClean="0"/>
              <a:t>13</a:t>
            </a:r>
            <a:r>
              <a:rPr lang="en-US" sz="4000" dirty="0"/>
              <a:t/>
            </a:r>
            <a:br>
              <a:rPr lang="en-US" sz="4000" dirty="0"/>
            </a:br>
            <a:r>
              <a:rPr lang="en-US" sz="4000" dirty="0"/>
              <a:t>   50 pts in Formative</a:t>
            </a:r>
          </a:p>
          <a:p>
            <a:r>
              <a:rPr lang="en-US" sz="4000" dirty="0"/>
              <a:t>A vision board is “a tool used to help clarify, concentrate and maintain focus on a specific life goal. Literally, a vision board is any sort of board on which you display images that represent whatever you want to be, do or have in your life.  Many professionals believe having a concrete representation of what you want increases the likelihood you will get there. For your vision board, you will collect text and images (10+) that speak to what you want to be true in your life, short term or long term.  This may include, but is not limited to:</a:t>
            </a:r>
          </a:p>
          <a:p>
            <a:pPr fontAlgn="base"/>
            <a:r>
              <a:rPr lang="en-US" sz="4000" dirty="0"/>
              <a:t>Character traits or values you want to embody</a:t>
            </a:r>
          </a:p>
          <a:p>
            <a:pPr fontAlgn="base"/>
            <a:r>
              <a:rPr lang="en-US" sz="4000" dirty="0"/>
              <a:t>Places you want to visit</a:t>
            </a:r>
          </a:p>
          <a:p>
            <a:pPr fontAlgn="base"/>
            <a:r>
              <a:rPr lang="en-US" sz="4000" dirty="0"/>
              <a:t>People you want to spend more time with</a:t>
            </a:r>
          </a:p>
          <a:p>
            <a:pPr fontAlgn="base"/>
            <a:r>
              <a:rPr lang="en-US" sz="4000" dirty="0"/>
              <a:t>Academic goals (or any goals)</a:t>
            </a:r>
          </a:p>
          <a:p>
            <a:pPr fontAlgn="base"/>
            <a:r>
              <a:rPr lang="en-US" sz="4000" dirty="0"/>
              <a:t>Health or fitness goals </a:t>
            </a:r>
          </a:p>
          <a:p>
            <a:pPr fontAlgn="base"/>
            <a:r>
              <a:rPr lang="en-US" sz="4000" dirty="0"/>
              <a:t>Things that bring you joy</a:t>
            </a:r>
          </a:p>
          <a:p>
            <a:pPr fontAlgn="base"/>
            <a:r>
              <a:rPr lang="en-US" sz="4000" dirty="0"/>
              <a:t>Things you want to learn</a:t>
            </a:r>
          </a:p>
          <a:p>
            <a:pPr fontAlgn="base"/>
            <a:r>
              <a:rPr lang="en-US" sz="4000" dirty="0"/>
              <a:t>Things you want to own</a:t>
            </a:r>
          </a:p>
          <a:p>
            <a:pPr fontAlgn="base"/>
            <a:r>
              <a:rPr lang="en-US" sz="4000" dirty="0"/>
              <a:t>These are just some examples- really ANYTHING that represents what you want for your life</a:t>
            </a:r>
            <a:r>
              <a:rPr lang="en-US" sz="4000" dirty="0" smtClean="0"/>
              <a:t>.</a:t>
            </a:r>
            <a:r>
              <a:rPr lang="en-US" dirty="0"/>
              <a:t/>
            </a:r>
            <a:br>
              <a:rPr lang="en-US" dirty="0"/>
            </a:br>
            <a:endParaRPr lang="en-US" dirty="0"/>
          </a:p>
        </p:txBody>
      </p:sp>
    </p:spTree>
    <p:extLst>
      <p:ext uri="{BB962C8B-B14F-4D97-AF65-F5344CB8AC3E}">
        <p14:creationId xmlns:p14="http://schemas.microsoft.com/office/powerpoint/2010/main" val="3898461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940</TotalTime>
  <Words>573</Words>
  <Application>Microsoft Office PowerPoint</Application>
  <PresentationFormat>Widescreen</PresentationFormat>
  <Paragraphs>104</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Average</vt:lpstr>
      <vt:lpstr>Calibri</vt:lpstr>
      <vt:lpstr>Century Gothic</vt:lpstr>
      <vt:lpstr>Courier New</vt:lpstr>
      <vt:lpstr>Garamond</vt:lpstr>
      <vt:lpstr>Times New Roman</vt:lpstr>
      <vt:lpstr>Wingdings</vt:lpstr>
      <vt:lpstr>Savon</vt:lpstr>
      <vt:lpstr>American Lit.  Week 2</vt:lpstr>
      <vt:lpstr>Monday-  DO NOW After you put your cell phone away, define theme on your own sheet of paper.  DO LATER Read/ Study for Summer reading) - Study questions are optional, but are good to ensure comprehension.  Our first parallel novel will be The Great Gatsby- have a copy in 2 weeks.  Join remind &amp; vocab.com- new list posted- practice due on 8/16.  Hopefully your brought a folder today. :)        </vt:lpstr>
      <vt:lpstr>PowerPoint Presentation</vt:lpstr>
      <vt:lpstr>Work with your table to complete the following.</vt:lpstr>
      <vt:lpstr>Carousel-Hang poster on the wall.</vt:lpstr>
      <vt:lpstr>Tuesday</vt:lpstr>
      <vt:lpstr>PowerPoint Presentation</vt:lpstr>
      <vt:lpstr>Wednesday-August 8th</vt:lpstr>
      <vt:lpstr>Wednesday-August 8th</vt:lpstr>
      <vt:lpstr>Wednesday-August 8th</vt:lpstr>
      <vt:lpstr>PowerPoint Presentation</vt:lpstr>
      <vt:lpstr>Thursday-August 9th</vt:lpstr>
      <vt:lpstr>Thursday-August 9th</vt:lpstr>
      <vt:lpstr>Thursday-August 9th</vt:lpstr>
      <vt:lpstr>Thursday-August 9th and  Friday-August 10th</vt:lpstr>
      <vt:lpstr>August 10th-Friday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dc:title>
  <dc:creator>Stephanie Lindgren</dc:creator>
  <cp:lastModifiedBy>Stephanie Lindgren</cp:lastModifiedBy>
  <cp:revision>17</cp:revision>
  <dcterms:created xsi:type="dcterms:W3CDTF">2018-08-06T01:44:43Z</dcterms:created>
  <dcterms:modified xsi:type="dcterms:W3CDTF">2018-08-10T18:34:15Z</dcterms:modified>
</cp:coreProperties>
</file>