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1716C-5289-4220-9AF4-EC322FE65C4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712A3-4A82-4959-AE0E-9C172261C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2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Perceptions; how people see or don’t see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712A3-4A82-4959-AE0E-9C172261CB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8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Fqi-YFWe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9617-F322-43F7-93F4-D46A5F556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8328" y="371475"/>
            <a:ext cx="9044722" cy="2421464"/>
          </a:xfrm>
        </p:spPr>
        <p:txBody>
          <a:bodyPr/>
          <a:lstStyle/>
          <a:p>
            <a:r>
              <a:rPr lang="en-US" dirty="0"/>
              <a:t>Workshop 1: at first sight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F01283-B710-4580-AC94-896B9556C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963" y="2986088"/>
            <a:ext cx="10317162" cy="3500437"/>
          </a:xfrm>
        </p:spPr>
        <p:txBody>
          <a:bodyPr>
            <a:normAutofit/>
          </a:bodyPr>
          <a:lstStyle/>
          <a:p>
            <a:r>
              <a:rPr lang="en-US" sz="3200" dirty="0"/>
              <a:t>What do you think we will study in this workshop? Read the text titles and look at the pictures on pages 24-25.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882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AC6B-6B11-4FB8-A081-0501CD39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248697"/>
          </a:xfrm>
        </p:spPr>
        <p:txBody>
          <a:bodyPr>
            <a:normAutofit/>
          </a:bodyPr>
          <a:lstStyle/>
          <a:p>
            <a:r>
              <a:rPr lang="en-US" sz="2400" dirty="0"/>
              <a:t>Today we’ll preview our first Workshop. We’ll watch a video about how magicians trick the mind into seeing what isn’t really there, and then share our ideas about the video.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4337C-0484-485A-AC3D-3922ADBF7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521974"/>
            <a:ext cx="10131425" cy="3269226"/>
          </a:xfrm>
        </p:spPr>
        <p:txBody>
          <a:bodyPr/>
          <a:lstStyle/>
          <a:p>
            <a:r>
              <a:rPr lang="en-US" sz="2400" dirty="0"/>
              <a:t>Literacy Goal: Pay active attention to a video in order to learn information about key ideas.</a:t>
            </a:r>
          </a:p>
          <a:p>
            <a:endParaRPr lang="en-US" sz="2400" dirty="0"/>
          </a:p>
          <a:p>
            <a:r>
              <a:rPr lang="en-US" sz="2400" dirty="0"/>
              <a:t>Language Goal: Participate in an academic discussion to share and compare ideas about a video, using new vocabulary and academic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9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8C77-EACE-4218-A73D-7D2E5DBE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82543-ABD9-4FD4-8889-060134D0B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Option 1: Share the results of the memory experiment in a report.</a:t>
            </a:r>
          </a:p>
          <a:p>
            <a:r>
              <a:rPr lang="en-US" sz="2800" dirty="0"/>
              <a:t>Option 2: Share the results of the memory experiment in a presentation.</a:t>
            </a:r>
          </a:p>
          <a:p>
            <a:r>
              <a:rPr lang="en-US" sz="2800" dirty="0"/>
              <a:t>Option 3: Share the results of the memory experiment using another method.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5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382E-09F2-423E-A395-7A623841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media-while you watch the video, think about how magic tricks work.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3A629-1FA3-43B3-A53C-B39CF219F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do magic tricks work?</a:t>
            </a:r>
          </a:p>
          <a:p>
            <a:endParaRPr lang="en-US" sz="2400" dirty="0"/>
          </a:p>
          <a:p>
            <a:r>
              <a:rPr lang="en-US" sz="2400" dirty="0"/>
              <a:t>Magic tricks work because ______________________________________________________.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Complete the WRITE section on page 27.</a:t>
            </a:r>
          </a:p>
        </p:txBody>
      </p:sp>
    </p:spTree>
    <p:extLst>
      <p:ext uri="{BB962C8B-B14F-4D97-AF65-F5344CB8AC3E}">
        <p14:creationId xmlns:p14="http://schemas.microsoft.com/office/powerpoint/2010/main" val="133698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5097-E510-4657-A65B-66205C8F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0804"/>
            <a:ext cx="10131425" cy="1456267"/>
          </a:xfrm>
        </p:spPr>
        <p:txBody>
          <a:bodyPr/>
          <a:lstStyle/>
          <a:p>
            <a:r>
              <a:rPr lang="en-US" dirty="0"/>
              <a:t>Build vocabulary-Take out a sheet of paper to record the terms and 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B23B5-9D92-4A4F-A19B-A11B0A2F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37071"/>
            <a:ext cx="10131425" cy="522092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illusion (n.): </a:t>
            </a:r>
          </a:p>
          <a:p>
            <a:pPr marL="0" indent="0">
              <a:buNone/>
            </a:pPr>
            <a:r>
              <a:rPr lang="en-US" sz="2400" dirty="0"/>
              <a:t>something you see that does not really exist</a:t>
            </a:r>
          </a:p>
          <a:p>
            <a:r>
              <a:rPr lang="en-US" sz="2400" dirty="0"/>
              <a:t>manipulated (v.): </a:t>
            </a:r>
          </a:p>
          <a:p>
            <a:pPr marL="0" indent="0">
              <a:buNone/>
            </a:pPr>
            <a:r>
              <a:rPr lang="en-US" sz="2400" dirty="0"/>
              <a:t>skillfully controlled or handled</a:t>
            </a:r>
          </a:p>
          <a:p>
            <a:r>
              <a:rPr lang="en-US" sz="2400" dirty="0"/>
              <a:t>misdirection (n.): </a:t>
            </a:r>
          </a:p>
          <a:p>
            <a:pPr marL="0" indent="0">
              <a:buNone/>
            </a:pPr>
            <a:r>
              <a:rPr lang="en-US" sz="2400" dirty="0"/>
              <a:t>a wrong direction, guidance, or instruction to hide something else</a:t>
            </a:r>
          </a:p>
          <a:p>
            <a:r>
              <a:rPr lang="en-US" sz="2400" dirty="0"/>
              <a:t>perspective (n.): </a:t>
            </a:r>
          </a:p>
          <a:p>
            <a:pPr marL="0" indent="0">
              <a:buNone/>
            </a:pPr>
            <a:r>
              <a:rPr lang="en-US" sz="2400" dirty="0"/>
              <a:t>a particular attitude toward or way of looking at something</a:t>
            </a:r>
          </a:p>
          <a:p>
            <a:r>
              <a:rPr lang="en-US" sz="2400" dirty="0"/>
              <a:t>routine (n.): </a:t>
            </a:r>
          </a:p>
          <a:p>
            <a:pPr marL="0" indent="0">
              <a:buNone/>
            </a:pPr>
            <a:r>
              <a:rPr lang="en-US" sz="2400" dirty="0"/>
              <a:t>a series of things, such as movements or jokes, that are repeated as part of a performance</a:t>
            </a:r>
          </a:p>
        </p:txBody>
      </p:sp>
    </p:spTree>
    <p:extLst>
      <p:ext uri="{BB962C8B-B14F-4D97-AF65-F5344CB8AC3E}">
        <p14:creationId xmlns:p14="http://schemas.microsoft.com/office/powerpoint/2010/main" val="109283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ABE4C-AA6C-4CC6-895B-BA2EC51E2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p. 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7AFE5-2E20-426D-8DB2-6826D9651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782" y="1817602"/>
            <a:ext cx="10131425" cy="3649133"/>
          </a:xfrm>
        </p:spPr>
        <p:txBody>
          <a:bodyPr>
            <a:normAutofit/>
          </a:bodyPr>
          <a:lstStyle/>
          <a:p>
            <a:r>
              <a:rPr lang="en-US" sz="3600" dirty="0"/>
              <a:t>Fill in the vocabulary words on page 26.</a:t>
            </a:r>
          </a:p>
          <a:p>
            <a:r>
              <a:rPr lang="en-US" sz="3600" dirty="0"/>
              <a:t>Cloze Reading-I will read the sentences. Read aloud your answers as I get to each space.  Correct any mistakes you make.</a:t>
            </a:r>
          </a:p>
        </p:txBody>
      </p:sp>
    </p:spTree>
    <p:extLst>
      <p:ext uri="{BB962C8B-B14F-4D97-AF65-F5344CB8AC3E}">
        <p14:creationId xmlns:p14="http://schemas.microsoft.com/office/powerpoint/2010/main" val="134737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C821-E0D2-41A2-9DEE-EBDC0957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676F0-9D0C-4CF7-A17B-4CAF0305E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Have you started a book from the READ 180 library?</a:t>
            </a:r>
          </a:p>
          <a:p>
            <a:r>
              <a:rPr lang="en-US" sz="3200" dirty="0"/>
              <a:t>Go get the book you started on Friday.  </a:t>
            </a:r>
          </a:p>
          <a:p>
            <a:r>
              <a:rPr lang="en-US" sz="3200" dirty="0"/>
              <a:t>If you did not start a book, choose one today.</a:t>
            </a:r>
          </a:p>
          <a:p>
            <a:r>
              <a:rPr lang="en-US" sz="3200" dirty="0"/>
              <a:t>Sit silently and read. You will need to fill out a reading log entry before class ends.</a:t>
            </a:r>
          </a:p>
        </p:txBody>
      </p:sp>
    </p:spTree>
    <p:extLst>
      <p:ext uri="{BB962C8B-B14F-4D97-AF65-F5344CB8AC3E}">
        <p14:creationId xmlns:p14="http://schemas.microsoft.com/office/powerpoint/2010/main" val="98710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C7284-B315-48E9-ABF9-380BF4ED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Up-complete the Reflect section on p. 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2BB4-B41A-44F5-9BA8-6CC41B536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After watching the video, I would like to learn more about ___________________________________.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>
                <a:hlinkClick r:id="rId2"/>
              </a:rPr>
              <a:t>Magic for Humans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802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68</TotalTime>
  <Words>392</Words>
  <Application>Microsoft Office PowerPoint</Application>
  <PresentationFormat>Widescreen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Workshop 1: at first sight</vt:lpstr>
      <vt:lpstr>Today we’ll preview our first Workshop. We’ll watch a video about how magicians trick the mind into seeing what isn’t really there, and then share our ideas about the video.</vt:lpstr>
      <vt:lpstr>3 options</vt:lpstr>
      <vt:lpstr>Analyzing media-while you watch the video, think about how magic tricks work.</vt:lpstr>
      <vt:lpstr>Build vocabulary-Take out a sheet of paper to record the terms and definitions </vt:lpstr>
      <vt:lpstr>p. 26</vt:lpstr>
      <vt:lpstr>Independent Reading</vt:lpstr>
      <vt:lpstr>Wrap Up-complete the Reflect section on p. 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1: at first sight</dc:title>
  <dc:creator>Stephanie Lindgren</dc:creator>
  <cp:lastModifiedBy>Stephanie Lindgren</cp:lastModifiedBy>
  <cp:revision>8</cp:revision>
  <dcterms:created xsi:type="dcterms:W3CDTF">2018-08-13T02:39:05Z</dcterms:created>
  <dcterms:modified xsi:type="dcterms:W3CDTF">2018-08-13T11:46:29Z</dcterms:modified>
</cp:coreProperties>
</file>